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4" r:id="rId2"/>
    <p:sldId id="1681" r:id="rId3"/>
    <p:sldId id="1679" r:id="rId4"/>
    <p:sldId id="1680" r:id="rId5"/>
    <p:sldId id="1684" r:id="rId6"/>
    <p:sldId id="1673" r:id="rId7"/>
    <p:sldId id="1682" r:id="rId8"/>
    <p:sldId id="1683" r:id="rId9"/>
    <p:sldId id="1676" r:id="rId10"/>
    <p:sldId id="1677" r:id="rId11"/>
    <p:sldId id="1678" r:id="rId12"/>
    <p:sldId id="275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A8"/>
    <a:srgbClr val="FFBB81"/>
    <a:srgbClr val="ABD1FF"/>
    <a:srgbClr val="96C11F"/>
    <a:srgbClr val="296AB0"/>
    <a:srgbClr val="2F5597"/>
    <a:srgbClr val="005CB9"/>
    <a:srgbClr val="C1BF75"/>
    <a:srgbClr val="BBB967"/>
    <a:srgbClr val="AAB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78" autoAdjust="0"/>
    <p:restoredTop sz="93656" autoAdjust="0"/>
  </p:normalViewPr>
  <p:slideViewPr>
    <p:cSldViewPr snapToGrid="0">
      <p:cViewPr varScale="1">
        <p:scale>
          <a:sx n="104" d="100"/>
          <a:sy n="104" d="100"/>
        </p:scale>
        <p:origin x="147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8E576-B7CA-45D9-AEB4-F8E526077224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BD46-4AC3-4B80-A166-C300D0040E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9401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DA1CA-5115-4093-8D86-DEE82592D417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6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DA1CA-5115-4093-8D86-DEE82592D417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86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DA1CA-5115-4093-8D86-DEE82592D41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2540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DA1CA-5115-4093-8D86-DEE82592D417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932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DA1CA-5115-4093-8D86-DEE82592D417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572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DA1CA-5115-4093-8D86-DEE82592D417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191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DA1CA-5115-4093-8D86-DEE82592D417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499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61502-34E0-45ED-8C7D-D4E8EFED2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B950C2-F5C4-409B-9392-490874CB6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C9B6B4-7211-4AB9-9BF9-AE7EB4E1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D083DF-C6BB-48CC-A1B9-6B4FEC168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E21E94-BECA-4CBF-B304-952D187B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95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8CB05-40B6-48F0-BEF0-D6F17BCB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D37E2E-CF09-411A-B75A-43E1B6216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C061A9-88E4-4385-ADDC-D6FACDED4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75191-0C9F-40EE-8A80-E367DD7D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EE1402-1AE8-4507-B7A7-755DE8DF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757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8B2143-3B85-422F-AFA6-147DB7FB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6F7F62-8D03-40A7-8CAB-32AE2E63E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3D0EBC-75FB-4FB2-825F-3D3382D3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3D5D88-1660-4C02-9D67-F08D1F5A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5778FD-F1DA-42CD-832D-18567E8F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32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99A15-570A-447D-BF44-1327386B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522E18-913B-49F1-9113-4DEDB472F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605084-7278-4616-8B8B-8FA42B94D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B0566-E52A-4553-A69C-B6B407E3D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311BFF-B3FF-4199-9C47-CFA57D05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504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610CB-427F-4A76-99CB-FCB022F7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89C6E2-E6CD-417D-AAC0-0CBFC5532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C1D3DF-F152-43E1-A31B-B9D73D42C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F0CA0C-0F23-4BDE-B0DA-9EAD02CB6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08B4EE-8759-4B10-8A67-129CAC47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64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A93DB-9ED5-4478-ABDB-94727D32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2C8038-18AD-4732-99C0-674B6F84B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D86F68-D23F-460E-9044-BC7467591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6B967-7125-45A1-9D12-59E5AD03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078A56-EF4B-4770-B678-A7EFACAA5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E010FC-F522-4F99-AE53-49E5033F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738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09726-C4F1-4A8F-B934-93ADF96A2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2EEC25-38F4-438C-BBA1-73CD36F69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233702-BD1A-4EB0-BFED-709972452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EB045D-6572-4F87-B650-0EF2B748B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FD27CD-031D-48A9-9A32-7B232C010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1872B94-FE47-45B9-A4E2-5D6A70822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49B043A-562E-4C0A-BC3C-6365B09D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678BC7A-16B1-4294-95FA-1031AC33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387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22F52-C556-4E84-986B-7F443AC4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291FA9-66CD-4332-A172-0589C994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97EB557-3015-490E-85E9-1CDAD586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551113-4914-4AC7-A16D-740CAA48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973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8DC6B42-201C-4859-BD90-CD5E3F36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C17182-9715-4169-B7E5-DC0A596C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8AB8D6-E2E9-431A-B0EF-322394AE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66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21CC3-FDC8-4A89-9902-373AE970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2D2D14-940E-483A-A56C-75E11D55C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46FBFE-F6E2-4A30-824C-4CF9D61BC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88E0CD-E2C8-45D2-9DF1-E78D7262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6D89AB-D3D9-4C6E-AD56-F7C63E5F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28277F-C99B-4BAD-A5AB-F26F49E4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3982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D5BD9-294E-4CCC-B8DE-7922EFF74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A4F288A-4719-4D15-97AD-19960E34C6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2330A8-E4D4-4098-9DC1-A799B86C2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CF8FEE-CCD9-41C6-B061-5FB3BAAA7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FE3CA3-C607-491A-9F67-3305FE29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5780CD-D5D6-4911-A2E8-CC39246D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31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A166DB-940C-4A0F-8866-A12586BC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853B19-4D3E-4631-8209-992DE6E95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8B8155-D24B-4407-8814-A3C84D5FB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426BB-DB54-4491-BCD6-B54A01D7D07A}" type="datetimeFigureOut">
              <a:rPr lang="es-ES" smtClean="0"/>
              <a:t>13/11/2023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2359DA-D51B-4FC0-BEF4-FAAA55E2B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74EE34-4657-40BD-AA57-6CC7DB9EF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E3C41-24C5-46B7-AE59-9B2D8E331A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822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1FFB8D9-C134-5D46-FD22-7BCC3B959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" y="0"/>
            <a:ext cx="12192000" cy="5013532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D90A054-6E75-897E-C39E-7F0BE11B8640}"/>
              </a:ext>
            </a:extLst>
          </p:cNvPr>
          <p:cNvSpPr txBox="1">
            <a:spLocks/>
          </p:cNvSpPr>
          <p:nvPr/>
        </p:nvSpPr>
        <p:spPr>
          <a:xfrm>
            <a:off x="1324496" y="381000"/>
            <a:ext cx="9677400" cy="46325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3200" b="1" dirty="0">
                <a:solidFill>
                  <a:schemeClr val="bg1"/>
                </a:solidFill>
                <a:cs typeface="Calibri" panose="020F0502020204030204" pitchFamily="34" charset="0"/>
              </a:rPr>
              <a:t>COMPETICIÓN INNOVACIÓN MADRID NOVIEMBRE</a:t>
            </a:r>
          </a:p>
          <a:p>
            <a:pPr algn="ctr">
              <a:lnSpc>
                <a:spcPct val="100000"/>
              </a:lnSpc>
            </a:pPr>
            <a:endParaRPr lang="es-ES" sz="800" b="1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PRESENTACIÓN DEL RETO</a:t>
            </a:r>
          </a:p>
        </p:txBody>
      </p:sp>
      <p:pic>
        <p:nvPicPr>
          <p:cNvPr id="4" name="Imagen 3" descr="Texto, Logotipo&#10;&#10;Descripción generada automáticamente">
            <a:extLst>
              <a:ext uri="{FF2B5EF4-FFF2-40B4-BE49-F238E27FC236}">
                <a16:creationId xmlns:a16="http://schemas.microsoft.com/office/drawing/2014/main" id="{061105EC-7D25-58A6-22CE-D92A33D68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5284497"/>
            <a:ext cx="3676650" cy="140062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2833C31-342F-4813-0162-4D586AA3E11C}"/>
              </a:ext>
            </a:extLst>
          </p:cNvPr>
          <p:cNvSpPr txBox="1">
            <a:spLocks/>
          </p:cNvSpPr>
          <p:nvPr/>
        </p:nvSpPr>
        <p:spPr>
          <a:xfrm>
            <a:off x="11001896" y="6338438"/>
            <a:ext cx="1190104" cy="519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s-ES" sz="2000" b="1" dirty="0">
              <a:solidFill>
                <a:srgbClr val="0061A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28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6373D19D-0C6B-305C-8981-1D24DEDD61D4}"/>
              </a:ext>
            </a:extLst>
          </p:cNvPr>
          <p:cNvGrpSpPr/>
          <p:nvPr/>
        </p:nvGrpSpPr>
        <p:grpSpPr>
          <a:xfrm>
            <a:off x="0" y="0"/>
            <a:ext cx="12192000" cy="762000"/>
            <a:chOff x="0" y="0"/>
            <a:chExt cx="12192000" cy="762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603A278-57DF-64A2-6236-6070E22C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762000"/>
            </a:xfrm>
            <a:prstGeom prst="rect">
              <a:avLst/>
            </a:prstGeom>
          </p:spPr>
        </p:pic>
        <p:pic>
          <p:nvPicPr>
            <p:cNvPr id="7" name="Imagen 6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E8757A83-0A55-5157-8F48-8269B120F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586" y="29540"/>
              <a:ext cx="1813214" cy="702920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144E59-4416-48D3-F51E-E65BFCDFAE49}"/>
              </a:ext>
            </a:extLst>
          </p:cNvPr>
          <p:cNvSpPr txBox="1"/>
          <p:nvPr/>
        </p:nvSpPr>
        <p:spPr>
          <a:xfrm>
            <a:off x="0" y="762000"/>
            <a:ext cx="12192000" cy="464331"/>
          </a:xfrm>
          <a:prstGeom prst="rect">
            <a:avLst/>
          </a:prstGeom>
          <a:solidFill>
            <a:srgbClr val="5CB0FF"/>
          </a:solidFill>
        </p:spPr>
        <p:txBody>
          <a:bodyPr wrap="square" lIns="288000" tIns="108000" rIns="0" bIns="108000" rtlCol="0">
            <a:spAutoFit/>
          </a:bodyPr>
          <a:lstStyle/>
          <a:p>
            <a:r>
              <a:rPr lang="es-ES" sz="1600" b="1" i="1" dirty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rPr>
              <a:t>El reto. Contenidos de la solución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F7D0EDB-EB78-D9C0-AA35-283C32BC0CFD}"/>
              </a:ext>
            </a:extLst>
          </p:cNvPr>
          <p:cNvSpPr txBox="1"/>
          <p:nvPr/>
        </p:nvSpPr>
        <p:spPr>
          <a:xfrm>
            <a:off x="304800" y="242501"/>
            <a:ext cx="79371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GRUPO SAMPOL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1DC2DFB-2D88-E77B-EB69-04FDED9723A7}"/>
              </a:ext>
            </a:extLst>
          </p:cNvPr>
          <p:cNvSpPr/>
          <p:nvPr/>
        </p:nvSpPr>
        <p:spPr>
          <a:xfrm>
            <a:off x="261937" y="1462698"/>
            <a:ext cx="11668126" cy="5313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D6517FD-AECF-5AC7-731D-16D70B49492E}"/>
              </a:ext>
            </a:extLst>
          </p:cNvPr>
          <p:cNvSpPr txBox="1"/>
          <p:nvPr/>
        </p:nvSpPr>
        <p:spPr>
          <a:xfrm>
            <a:off x="5306491" y="1788450"/>
            <a:ext cx="3044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038860" algn="l"/>
              </a:tabLst>
            </a:pPr>
            <a: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  <a:t>Contenidos de la Solución (Entregables)</a:t>
            </a:r>
            <a:endParaRPr lang="es-ES" sz="2400" dirty="0">
              <a:solidFill>
                <a:srgbClr val="005CB9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E7EF60-F2C1-64AF-6F75-338F3CEE2E8E}"/>
              </a:ext>
            </a:extLst>
          </p:cNvPr>
          <p:cNvSpPr txBox="1"/>
          <p:nvPr/>
        </p:nvSpPr>
        <p:spPr>
          <a:xfrm>
            <a:off x="5200464" y="2567164"/>
            <a:ext cx="1175471" cy="1631216"/>
          </a:xfrm>
          <a:prstGeom prst="rect">
            <a:avLst/>
          </a:prstGeom>
          <a:noFill/>
        </p:spPr>
        <p:txBody>
          <a:bodyPr wrap="none" lIns="90000" rtlCol="0" anchor="ctr" anchorCtr="0">
            <a:spAutoFit/>
          </a:bodyPr>
          <a:lstStyle/>
          <a:p>
            <a:pPr algn="ctr"/>
            <a:r>
              <a:rPr lang="es-ES" sz="10000" b="1" dirty="0">
                <a:solidFill>
                  <a:srgbClr val="005CB9"/>
                </a:solidFill>
                <a:latin typeface="+mj-lt"/>
                <a:cs typeface="Calibri" panose="020F0502020204030204" pitchFamily="34" charset="0"/>
              </a:rPr>
              <a:t>1.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F9A6248-702B-F296-BDD2-8F0B942E77AE}"/>
              </a:ext>
            </a:extLst>
          </p:cNvPr>
          <p:cNvSpPr txBox="1"/>
          <p:nvPr/>
        </p:nvSpPr>
        <p:spPr>
          <a:xfrm>
            <a:off x="5306491" y="3960459"/>
            <a:ext cx="2551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0061A8"/>
                </a:solidFill>
                <a:effectLst/>
                <a:latin typeface="+mj-lt"/>
                <a:ea typeface="Calibri" panose="020F0502020204030204" pitchFamily="34" charset="0"/>
              </a:rPr>
              <a:t>PROTOTIPO</a:t>
            </a:r>
            <a:br>
              <a:rPr lang="es-ES" sz="1600" b="1" dirty="0">
                <a:solidFill>
                  <a:srgbClr val="0061A8"/>
                </a:solidFill>
                <a:effectLst/>
                <a:latin typeface="+mj-lt"/>
                <a:ea typeface="Calibri" panose="020F0502020204030204" pitchFamily="34" charset="0"/>
              </a:rPr>
            </a:br>
            <a:r>
              <a:rPr lang="es-ES" sz="1600" b="1" dirty="0">
                <a:solidFill>
                  <a:srgbClr val="0061A8"/>
                </a:solidFill>
                <a:effectLst/>
                <a:latin typeface="+mj-lt"/>
                <a:ea typeface="Calibri" panose="020F0502020204030204" pitchFamily="34" charset="0"/>
              </a:rPr>
              <a:t>INTERACTIVO</a:t>
            </a:r>
          </a:p>
          <a:p>
            <a:endParaRPr lang="es-ES" sz="16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r>
              <a:rPr lang="es-ES" sz="16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Mostrar la plataforma visual que </a:t>
            </a:r>
            <a:r>
              <a:rPr lang="es-ES" sz="1600" dirty="0">
                <a:solidFill>
                  <a:srgbClr val="000000"/>
                </a:solidFill>
                <a:latin typeface="+mj-lt"/>
              </a:rPr>
              <a:t>han creado con código.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B3BF9A4-5779-8509-C8DA-76254D1265F4}"/>
              </a:ext>
            </a:extLst>
          </p:cNvPr>
          <p:cNvGrpSpPr/>
          <p:nvPr/>
        </p:nvGrpSpPr>
        <p:grpSpPr>
          <a:xfrm>
            <a:off x="8196763" y="2567164"/>
            <a:ext cx="3897685" cy="3336468"/>
            <a:chOff x="7685515" y="1920896"/>
            <a:chExt cx="3897685" cy="333646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1C96DD2-3AA2-5794-7CEE-E4A6B4CB7902}"/>
                </a:ext>
              </a:extLst>
            </p:cNvPr>
            <p:cNvSpPr txBox="1"/>
            <p:nvPr/>
          </p:nvSpPr>
          <p:spPr>
            <a:xfrm>
              <a:off x="7685515" y="1920896"/>
              <a:ext cx="1175471" cy="1631216"/>
            </a:xfrm>
            <a:prstGeom prst="rect">
              <a:avLst/>
            </a:prstGeom>
            <a:noFill/>
          </p:spPr>
          <p:txBody>
            <a:bodyPr wrap="square" lIns="90000" rtlCol="0" anchor="ctr" anchorCtr="0">
              <a:spAutoFit/>
            </a:bodyPr>
            <a:lstStyle/>
            <a:p>
              <a:pPr algn="ctr"/>
              <a:r>
                <a:rPr lang="es-ES" sz="10000" b="1" dirty="0">
                  <a:solidFill>
                    <a:srgbClr val="005CB9"/>
                  </a:solidFill>
                  <a:latin typeface="+mj-lt"/>
                  <a:cs typeface="Calibri" panose="020F0502020204030204" pitchFamily="34" charset="0"/>
                </a:rPr>
                <a:t>2.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CA267BF1-4219-5773-8CA9-D5881C683BC7}"/>
                </a:ext>
              </a:extLst>
            </p:cNvPr>
            <p:cNvSpPr txBox="1"/>
            <p:nvPr/>
          </p:nvSpPr>
          <p:spPr>
            <a:xfrm>
              <a:off x="7791542" y="3314191"/>
              <a:ext cx="33737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rgbClr val="0061A8"/>
                  </a:solidFill>
                  <a:effectLst/>
                  <a:latin typeface="+mj-lt"/>
                  <a:ea typeface="Calibri" panose="020F0502020204030204" pitchFamily="34" charset="0"/>
                </a:rPr>
                <a:t>PRESENTACIÓN</a:t>
              </a:r>
            </a:p>
            <a:p>
              <a:endParaRPr lang="es-ES" sz="16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endParaRPr>
            </a:p>
            <a:p>
              <a:r>
                <a:rPr lang="es-ES" sz="1600" b="1" dirty="0">
                  <a:solidFill>
                    <a:srgbClr val="000000"/>
                  </a:solidFill>
                  <a:effectLst/>
                  <a:latin typeface="+mj-lt"/>
                  <a:ea typeface="Calibri" panose="020F0502020204030204" pitchFamily="34" charset="0"/>
                </a:rPr>
                <a:t>Explicar el proceso: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6C6A8BA2-5609-1BC9-A2C8-1F42FDA07E22}"/>
                </a:ext>
              </a:extLst>
            </p:cNvPr>
            <p:cNvSpPr txBox="1"/>
            <p:nvPr/>
          </p:nvSpPr>
          <p:spPr>
            <a:xfrm>
              <a:off x="8209437" y="4180146"/>
              <a:ext cx="337376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1288" indent="-141288" defTabSz="144000">
                <a:buFont typeface="Arial" panose="020B0604020202020204" pitchFamily="34" charset="0"/>
                <a:buChar char="•"/>
              </a:pPr>
              <a:r>
                <a:rPr lang="es-ES" sz="1600" dirty="0">
                  <a:solidFill>
                    <a:srgbClr val="000000"/>
                  </a:solidFill>
                  <a:latin typeface="+mj-lt"/>
                </a:rPr>
                <a:t>Interpretación de datos.</a:t>
              </a:r>
            </a:p>
            <a:p>
              <a:pPr marL="141288" indent="-141288" defTabSz="144000">
                <a:buFont typeface="Arial" panose="020B0604020202020204" pitchFamily="34" charset="0"/>
                <a:buChar char="•"/>
              </a:pPr>
              <a:r>
                <a:rPr lang="es-ES" sz="1600" dirty="0">
                  <a:solidFill>
                    <a:srgbClr val="000000"/>
                  </a:solidFill>
                  <a:latin typeface="+mj-lt"/>
                </a:rPr>
                <a:t>Uso herramienta.</a:t>
              </a:r>
            </a:p>
            <a:p>
              <a:pPr marL="141288" indent="-141288" defTabSz="144000">
                <a:buFont typeface="Arial" panose="020B0604020202020204" pitchFamily="34" charset="0"/>
                <a:buChar char="•"/>
              </a:pPr>
              <a:r>
                <a:rPr lang="es-ES" sz="1600" dirty="0">
                  <a:solidFill>
                    <a:srgbClr val="000000"/>
                  </a:solidFill>
                  <a:latin typeface="+mj-lt"/>
                </a:rPr>
                <a:t>Simulación</a:t>
              </a:r>
            </a:p>
            <a:p>
              <a:pPr marL="141288" indent="-141288" defTabSz="144000">
                <a:buFont typeface="Arial" panose="020B0604020202020204" pitchFamily="34" charset="0"/>
                <a:buChar char="•"/>
              </a:pPr>
              <a:r>
                <a:rPr lang="es-ES" sz="1600" dirty="0">
                  <a:solidFill>
                    <a:srgbClr val="000000"/>
                  </a:solidFill>
                  <a:latin typeface="+mj-lt"/>
                </a:rPr>
                <a:t> Conclusiones.</a:t>
              </a:r>
            </a:p>
          </p:txBody>
        </p:sp>
      </p:grpSp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8AEC62EF-D7C6-7B6F-8AEA-EF4453F33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7" y="1783215"/>
            <a:ext cx="4672587" cy="467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1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6373D19D-0C6B-305C-8981-1D24DEDD61D4}"/>
              </a:ext>
            </a:extLst>
          </p:cNvPr>
          <p:cNvGrpSpPr/>
          <p:nvPr/>
        </p:nvGrpSpPr>
        <p:grpSpPr>
          <a:xfrm>
            <a:off x="0" y="0"/>
            <a:ext cx="12192000" cy="762000"/>
            <a:chOff x="0" y="0"/>
            <a:chExt cx="12192000" cy="762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603A278-57DF-64A2-6236-6070E22C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762000"/>
            </a:xfrm>
            <a:prstGeom prst="rect">
              <a:avLst/>
            </a:prstGeom>
          </p:spPr>
        </p:pic>
        <p:pic>
          <p:nvPicPr>
            <p:cNvPr id="7" name="Imagen 6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E8757A83-0A55-5157-8F48-8269B120F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586" y="29540"/>
              <a:ext cx="1813214" cy="702920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144E59-4416-48D3-F51E-E65BFCDFAE49}"/>
              </a:ext>
            </a:extLst>
          </p:cNvPr>
          <p:cNvSpPr txBox="1"/>
          <p:nvPr/>
        </p:nvSpPr>
        <p:spPr>
          <a:xfrm>
            <a:off x="0" y="762000"/>
            <a:ext cx="12192000" cy="464331"/>
          </a:xfrm>
          <a:prstGeom prst="rect">
            <a:avLst/>
          </a:prstGeom>
          <a:solidFill>
            <a:srgbClr val="5CB0FF"/>
          </a:solidFill>
        </p:spPr>
        <p:txBody>
          <a:bodyPr wrap="square" lIns="288000" tIns="108000" rIns="0" bIns="108000" rtlCol="0">
            <a:spAutoFit/>
          </a:bodyPr>
          <a:lstStyle/>
          <a:p>
            <a:r>
              <a:rPr lang="es-ES" sz="1600" b="1" i="1" dirty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rPr>
              <a:t>El reto. Criterios de evaluación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F7D0EDB-EB78-D9C0-AA35-283C32BC0CFD}"/>
              </a:ext>
            </a:extLst>
          </p:cNvPr>
          <p:cNvSpPr txBox="1"/>
          <p:nvPr/>
        </p:nvSpPr>
        <p:spPr>
          <a:xfrm>
            <a:off x="304800" y="242501"/>
            <a:ext cx="79371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GRUPO SAMPOL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59B8EB9-B19A-6FA7-2074-F1DB1A7F3E9D}"/>
              </a:ext>
            </a:extLst>
          </p:cNvPr>
          <p:cNvSpPr/>
          <p:nvPr/>
        </p:nvSpPr>
        <p:spPr>
          <a:xfrm>
            <a:off x="523874" y="1236624"/>
            <a:ext cx="11668126" cy="5582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Imagen que contiene Icono&#10;&#10;Descripción generada automáticamente">
            <a:extLst>
              <a:ext uri="{FF2B5EF4-FFF2-40B4-BE49-F238E27FC236}">
                <a16:creationId xmlns:a16="http://schemas.microsoft.com/office/drawing/2014/main" id="{A95813D7-AA20-DD81-32CE-DE231F3FC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144" y="3899826"/>
            <a:ext cx="4112409" cy="274160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7868F85-C76C-D1F4-E4A8-40AED3CC6AF6}"/>
              </a:ext>
            </a:extLst>
          </p:cNvPr>
          <p:cNvSpPr txBox="1"/>
          <p:nvPr/>
        </p:nvSpPr>
        <p:spPr>
          <a:xfrm>
            <a:off x="1044659" y="1740265"/>
            <a:ext cx="1801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038860" algn="l"/>
              </a:tabLst>
            </a:pPr>
            <a: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  <a:t>Criterios de Evaluación</a:t>
            </a:r>
            <a:endParaRPr lang="es-ES" sz="2400" dirty="0">
              <a:solidFill>
                <a:srgbClr val="005CB9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B6C6CD-4564-BDD3-8747-6B26F5294513}"/>
              </a:ext>
            </a:extLst>
          </p:cNvPr>
          <p:cNvSpPr txBox="1"/>
          <p:nvPr/>
        </p:nvSpPr>
        <p:spPr>
          <a:xfrm>
            <a:off x="3416863" y="1304326"/>
            <a:ext cx="1128984" cy="1631216"/>
          </a:xfrm>
          <a:prstGeom prst="rect">
            <a:avLst/>
          </a:prstGeom>
          <a:noFill/>
        </p:spPr>
        <p:txBody>
          <a:bodyPr wrap="none" lIns="90000" rtlCol="0" anchor="ctr" anchorCtr="0">
            <a:spAutoFit/>
          </a:bodyPr>
          <a:lstStyle/>
          <a:p>
            <a:pPr algn="ctr"/>
            <a:r>
              <a:rPr lang="es-ES" sz="10000" b="1" dirty="0">
                <a:solidFill>
                  <a:srgbClr val="005CB9"/>
                </a:solidFill>
                <a:latin typeface="+mj-lt"/>
                <a:cs typeface="Calibri" panose="020F0502020204030204" pitchFamily="34" charset="0"/>
              </a:rPr>
              <a:t>1.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720108C-DFF5-06BB-6AAD-94A685C73463}"/>
              </a:ext>
            </a:extLst>
          </p:cNvPr>
          <p:cNvSpPr txBox="1"/>
          <p:nvPr/>
        </p:nvSpPr>
        <p:spPr>
          <a:xfrm>
            <a:off x="8339534" y="2680727"/>
            <a:ext cx="3776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0061A8"/>
                </a:solidFill>
                <a:effectLst/>
                <a:latin typeface="+mj-lt"/>
                <a:ea typeface="Calibri" panose="020F0502020204030204" pitchFamily="34" charset="0"/>
              </a:rPr>
              <a:t>ARQUITECTURA DEL SISTEMA </a:t>
            </a:r>
            <a:r>
              <a:rPr lang="es-ES" sz="1200" b="1" dirty="0">
                <a:solidFill>
                  <a:srgbClr val="0061A8"/>
                </a:solidFill>
                <a:effectLst/>
                <a:ea typeface="Calibri" panose="020F0502020204030204" pitchFamily="34" charset="0"/>
              </a:rPr>
              <a:t>(40%)</a:t>
            </a:r>
          </a:p>
          <a:p>
            <a:endParaRPr lang="es-ES" sz="8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r>
              <a:rPr lang="es-ES" sz="16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Diseño de la solución</a:t>
            </a:r>
            <a:r>
              <a:rPr lang="es-ES" sz="16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7B8EDA2-07DE-7F32-FEE6-6720CB2C8131}"/>
              </a:ext>
            </a:extLst>
          </p:cNvPr>
          <p:cNvSpPr txBox="1"/>
          <p:nvPr/>
        </p:nvSpPr>
        <p:spPr>
          <a:xfrm>
            <a:off x="3540538" y="5215120"/>
            <a:ext cx="4440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97B3808-822E-E83D-102E-BF822F132450}"/>
              </a:ext>
            </a:extLst>
          </p:cNvPr>
          <p:cNvSpPr txBox="1"/>
          <p:nvPr/>
        </p:nvSpPr>
        <p:spPr>
          <a:xfrm>
            <a:off x="8025602" y="1184023"/>
            <a:ext cx="1175471" cy="1631216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ctr"/>
            <a:r>
              <a:rPr lang="es-ES" sz="10000" b="1" dirty="0">
                <a:solidFill>
                  <a:srgbClr val="005CB9"/>
                </a:solidFill>
                <a:latin typeface="+mj-lt"/>
                <a:cs typeface="Calibri" panose="020F0502020204030204" pitchFamily="34" charset="0"/>
              </a:rPr>
              <a:t>2.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B4CC9EF-50D8-A451-E6C0-82DF5135E754}"/>
              </a:ext>
            </a:extLst>
          </p:cNvPr>
          <p:cNvSpPr txBox="1"/>
          <p:nvPr/>
        </p:nvSpPr>
        <p:spPr>
          <a:xfrm>
            <a:off x="3501446" y="2701686"/>
            <a:ext cx="3294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0061A8"/>
                </a:solidFill>
                <a:effectLst/>
                <a:latin typeface="+mj-lt"/>
                <a:ea typeface="Calibri" panose="020F0502020204030204" pitchFamily="34" charset="0"/>
              </a:rPr>
              <a:t>REPRESENTACIÓN DE DATOS </a:t>
            </a:r>
            <a:r>
              <a:rPr lang="es-ES" sz="1200" b="1" dirty="0">
                <a:solidFill>
                  <a:srgbClr val="0061A8"/>
                </a:solidFill>
                <a:effectLst/>
                <a:ea typeface="Calibri" panose="020F0502020204030204" pitchFamily="34" charset="0"/>
              </a:rPr>
              <a:t>(50%)</a:t>
            </a:r>
          </a:p>
          <a:p>
            <a:endParaRPr lang="es-ES" sz="800" dirty="0">
              <a:solidFill>
                <a:srgbClr val="0061A8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r>
              <a:rPr lang="es-ES" sz="16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Diseño Interface de usuario.</a:t>
            </a:r>
          </a:p>
          <a:p>
            <a:r>
              <a:rPr lang="es-ES" sz="16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Funcionalidad y estética.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EE1D1EBD-136A-15C7-9A44-9A3B3627AED6}"/>
              </a:ext>
            </a:extLst>
          </p:cNvPr>
          <p:cNvCxnSpPr>
            <a:cxnSpLocks/>
          </p:cNvCxnSpPr>
          <p:nvPr/>
        </p:nvCxnSpPr>
        <p:spPr>
          <a:xfrm>
            <a:off x="3088483" y="1257726"/>
            <a:ext cx="0" cy="52182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6C8D21B-C07E-F171-16FE-C62B65453525}"/>
              </a:ext>
            </a:extLst>
          </p:cNvPr>
          <p:cNvSpPr txBox="1"/>
          <p:nvPr/>
        </p:nvSpPr>
        <p:spPr>
          <a:xfrm>
            <a:off x="3377355" y="3836386"/>
            <a:ext cx="1175471" cy="1631216"/>
          </a:xfrm>
          <a:prstGeom prst="rect">
            <a:avLst/>
          </a:prstGeom>
          <a:noFill/>
        </p:spPr>
        <p:txBody>
          <a:bodyPr wrap="square" lIns="90000" rtlCol="0" anchor="ctr" anchorCtr="0">
            <a:spAutoFit/>
          </a:bodyPr>
          <a:lstStyle/>
          <a:p>
            <a:pPr algn="ctr"/>
            <a:r>
              <a:rPr lang="es-ES" sz="10000" b="1" dirty="0">
                <a:solidFill>
                  <a:srgbClr val="005CB9"/>
                </a:solidFill>
                <a:latin typeface="+mj-lt"/>
                <a:cs typeface="Calibri" panose="020F0502020204030204" pitchFamily="34" charset="0"/>
              </a:rPr>
              <a:t>3.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0CB6C4A-7AA9-62D1-3722-813A20365897}"/>
              </a:ext>
            </a:extLst>
          </p:cNvPr>
          <p:cNvSpPr txBox="1"/>
          <p:nvPr/>
        </p:nvSpPr>
        <p:spPr>
          <a:xfrm>
            <a:off x="3483382" y="5229681"/>
            <a:ext cx="4261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0061A8"/>
                </a:solidFill>
                <a:effectLst/>
                <a:latin typeface="+mj-lt"/>
                <a:ea typeface="Calibri" panose="020F0502020204030204" pitchFamily="34" charset="0"/>
              </a:rPr>
              <a:t>SIMULACIÓN </a:t>
            </a:r>
            <a:r>
              <a:rPr lang="es-ES" sz="1200" b="1" dirty="0">
                <a:solidFill>
                  <a:srgbClr val="0061A8"/>
                </a:solidFill>
                <a:effectLst/>
                <a:ea typeface="Calibri" panose="020F0502020204030204" pitchFamily="34" charset="0"/>
              </a:rPr>
              <a:t>(10%)</a:t>
            </a:r>
          </a:p>
          <a:p>
            <a:endParaRPr lang="es-ES" sz="8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r>
              <a:rPr lang="es-ES" sz="16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Estructuración del programa, facilidad de extensión y adaptación e inclusión de nuevas funcionalidades.</a:t>
            </a:r>
          </a:p>
        </p:txBody>
      </p:sp>
    </p:spTree>
    <p:extLst>
      <p:ext uri="{BB962C8B-B14F-4D97-AF65-F5344CB8AC3E}">
        <p14:creationId xmlns:p14="http://schemas.microsoft.com/office/powerpoint/2010/main" val="92699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A69C55D-4B66-F3DD-95CE-9FC99301B81E}"/>
              </a:ext>
            </a:extLst>
          </p:cNvPr>
          <p:cNvSpPr/>
          <p:nvPr/>
        </p:nvSpPr>
        <p:spPr>
          <a:xfrm>
            <a:off x="0" y="3640195"/>
            <a:ext cx="12192000" cy="3186558"/>
          </a:xfrm>
          <a:prstGeom prst="rect">
            <a:avLst/>
          </a:prstGeom>
          <a:solidFill>
            <a:srgbClr val="045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>
              <a:solidFill>
                <a:schemeClr val="tx1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61B7551-7FEB-2EB2-7BEC-398A21361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2376" y="4695138"/>
            <a:ext cx="4127249" cy="107667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9D8321A-4391-B2EF-145A-6850DC09184F}"/>
              </a:ext>
            </a:extLst>
          </p:cNvPr>
          <p:cNvSpPr txBox="1"/>
          <p:nvPr/>
        </p:nvSpPr>
        <p:spPr>
          <a:xfrm>
            <a:off x="3032900" y="1251882"/>
            <a:ext cx="6354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tabLst>
                <a:tab pos="1038860" algn="l"/>
              </a:tabLst>
            </a:pPr>
            <a:r>
              <a:rPr lang="es-ES" sz="4400" b="1" dirty="0">
                <a:solidFill>
                  <a:srgbClr val="0061A8"/>
                </a:solidFill>
                <a:ea typeface="Calibri" panose="020F0502020204030204" pitchFamily="34" charset="0"/>
              </a:rPr>
              <a:t>¿PREGUNTAS?</a:t>
            </a:r>
            <a:endParaRPr lang="es-ES" sz="4400" dirty="0">
              <a:solidFill>
                <a:srgbClr val="0061A8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AF78E37-E702-7345-748A-EC71291D6992}"/>
              </a:ext>
            </a:extLst>
          </p:cNvPr>
          <p:cNvSpPr txBox="1"/>
          <p:nvPr/>
        </p:nvSpPr>
        <p:spPr>
          <a:xfrm>
            <a:off x="3032900" y="2021323"/>
            <a:ext cx="6354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tabLst>
                <a:tab pos="1038860" algn="l"/>
              </a:tabLst>
            </a:pPr>
            <a:r>
              <a:rPr lang="es-ES" sz="4800" dirty="0">
                <a:solidFill>
                  <a:srgbClr val="0061A8"/>
                </a:solidFill>
                <a:ea typeface="Calibri" panose="020F0502020204030204" pitchFamily="34" charset="0"/>
              </a:rPr>
              <a:t>¡SUERTE!</a:t>
            </a:r>
            <a:endParaRPr lang="es-ES" sz="4800" dirty="0">
              <a:solidFill>
                <a:srgbClr val="0061A8"/>
              </a:solidFill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69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C854023-E676-123C-C7D3-9A4286AE7746}"/>
              </a:ext>
            </a:extLst>
          </p:cNvPr>
          <p:cNvSpPr/>
          <p:nvPr/>
        </p:nvSpPr>
        <p:spPr>
          <a:xfrm flipV="1">
            <a:off x="0" y="732460"/>
            <a:ext cx="12192000" cy="6142406"/>
          </a:xfrm>
          <a:prstGeom prst="rect">
            <a:avLst/>
          </a:prstGeom>
          <a:solidFill>
            <a:srgbClr val="00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E24057A-A83A-7372-2193-132A8B0ED6B7}"/>
              </a:ext>
            </a:extLst>
          </p:cNvPr>
          <p:cNvGrpSpPr/>
          <p:nvPr/>
        </p:nvGrpSpPr>
        <p:grpSpPr>
          <a:xfrm>
            <a:off x="0" y="0"/>
            <a:ext cx="12192000" cy="762000"/>
            <a:chOff x="0" y="0"/>
            <a:chExt cx="12192000" cy="762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02208DFB-C4B3-4F68-ADBD-2C01B6663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762000"/>
            </a:xfrm>
            <a:prstGeom prst="rect">
              <a:avLst/>
            </a:prstGeom>
          </p:spPr>
        </p:pic>
        <p:pic>
          <p:nvPicPr>
            <p:cNvPr id="8" name="Imagen 7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FCF8832B-6223-1240-B52F-92B095016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586" y="29540"/>
              <a:ext cx="1813214" cy="702920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2EB35622-87F3-D0F7-EE3A-D144AA115411}"/>
              </a:ext>
            </a:extLst>
          </p:cNvPr>
          <p:cNvSpPr txBox="1"/>
          <p:nvPr/>
        </p:nvSpPr>
        <p:spPr>
          <a:xfrm>
            <a:off x="304800" y="242501"/>
            <a:ext cx="79371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GRUPO SAMPOL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454A987-6084-3C28-673C-DD54CF458858}"/>
              </a:ext>
            </a:extLst>
          </p:cNvPr>
          <p:cNvSpPr txBox="1"/>
          <p:nvPr/>
        </p:nvSpPr>
        <p:spPr>
          <a:xfrm>
            <a:off x="0" y="762000"/>
            <a:ext cx="12192000" cy="648997"/>
          </a:xfrm>
          <a:prstGeom prst="rect">
            <a:avLst/>
          </a:prstGeom>
          <a:solidFill>
            <a:srgbClr val="5CB0FF"/>
          </a:solidFill>
        </p:spPr>
        <p:txBody>
          <a:bodyPr wrap="square" lIns="288000" tIns="108000" rIns="0" bIns="108000" rtlCol="0">
            <a:spAutoFit/>
          </a:bodyPr>
          <a:lstStyle/>
          <a:p>
            <a:pPr algn="ctr"/>
            <a:r>
              <a:rPr lang="es-ES" sz="2800" b="1" i="1" dirty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rPr>
              <a:t>REPRESENTACIÓN DISRUPTIVA DE PLANTAS INDUSTRIALES</a:t>
            </a:r>
          </a:p>
        </p:txBody>
      </p:sp>
      <p:pic>
        <p:nvPicPr>
          <p:cNvPr id="13" name="Imagen 12" descr="Imagen que contiene computadora, tabla, varios, grupo&#10;&#10;Descripción generada automáticamente">
            <a:extLst>
              <a:ext uri="{FF2B5EF4-FFF2-40B4-BE49-F238E27FC236}">
                <a16:creationId xmlns:a16="http://schemas.microsoft.com/office/drawing/2014/main" id="{3630B92E-7DDF-21FE-6AEB-0446B7E15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94" y="1587559"/>
            <a:ext cx="8861412" cy="531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6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96B0281-F87B-12EA-1298-79F053D10581}"/>
              </a:ext>
            </a:extLst>
          </p:cNvPr>
          <p:cNvSpPr/>
          <p:nvPr/>
        </p:nvSpPr>
        <p:spPr>
          <a:xfrm flipV="1">
            <a:off x="0" y="732460"/>
            <a:ext cx="12192000" cy="6142406"/>
          </a:xfrm>
          <a:prstGeom prst="rect">
            <a:avLst/>
          </a:prstGeom>
          <a:solidFill>
            <a:srgbClr val="00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Imagen 6" descr="Imagen digital de una ciudad&#10;&#10;Descripción generada automáticamente con confianza media">
            <a:extLst>
              <a:ext uri="{FF2B5EF4-FFF2-40B4-BE49-F238E27FC236}">
                <a16:creationId xmlns:a16="http://schemas.microsoft.com/office/drawing/2014/main" id="{30F3B697-1BD7-3ED2-98C5-0117478426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" r="3722"/>
          <a:stretch/>
        </p:blipFill>
        <p:spPr>
          <a:xfrm>
            <a:off x="5575299" y="1219700"/>
            <a:ext cx="6616699" cy="3033329"/>
          </a:xfrm>
          <a:prstGeom prst="rect">
            <a:avLst/>
          </a:prstGeom>
        </p:spPr>
      </p:pic>
      <p:pic>
        <p:nvPicPr>
          <p:cNvPr id="10" name="Imagen 9" descr="Una torre de un edificio&#10;&#10;Descripción generada automáticamente con confianza media">
            <a:extLst>
              <a:ext uri="{FF2B5EF4-FFF2-40B4-BE49-F238E27FC236}">
                <a16:creationId xmlns:a16="http://schemas.microsoft.com/office/drawing/2014/main" id="{AA3F6F36-F8AB-71DC-338F-699CD8F9A4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54" b="3602"/>
          <a:stretch/>
        </p:blipFill>
        <p:spPr>
          <a:xfrm rot="5400000">
            <a:off x="5453562" y="4577411"/>
            <a:ext cx="2419191" cy="21757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EFE86E-9EF1-C7DB-725B-2AC057D125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4010" y="4455674"/>
            <a:ext cx="4247990" cy="241919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AA0B80-B855-5948-4E2A-2B05F6A4C15C}"/>
              </a:ext>
            </a:extLst>
          </p:cNvPr>
          <p:cNvSpPr txBox="1"/>
          <p:nvPr/>
        </p:nvSpPr>
        <p:spPr>
          <a:xfrm>
            <a:off x="138148" y="1257815"/>
            <a:ext cx="5244158" cy="50916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+mj-lt"/>
              </a:rPr>
              <a:t>COOPERVISION</a:t>
            </a:r>
          </a:p>
          <a:p>
            <a:endParaRPr lang="es-ES" sz="1000" b="1" dirty="0">
              <a:solidFill>
                <a:schemeClr val="bg1"/>
              </a:solidFill>
              <a:latin typeface="+mj-lt"/>
            </a:endParaRPr>
          </a:p>
          <a:p>
            <a:r>
              <a:rPr lang="es-ES" sz="1200" b="1" dirty="0">
                <a:solidFill>
                  <a:schemeClr val="bg1"/>
                </a:solidFill>
                <a:latin typeface="+mj-lt"/>
              </a:rPr>
              <a:t>UBICACIÓN: </a:t>
            </a:r>
            <a:r>
              <a:rPr lang="es-ES" sz="1400" dirty="0">
                <a:solidFill>
                  <a:schemeClr val="bg1"/>
                </a:solidFill>
                <a:latin typeface="+mj-lt"/>
              </a:rPr>
              <a:t>Juana Díaz, Puerto Rico.</a:t>
            </a:r>
            <a:endParaRPr lang="es-ES" sz="1400" b="1" dirty="0">
              <a:solidFill>
                <a:schemeClr val="bg1"/>
              </a:solidFill>
              <a:latin typeface="+mj-lt"/>
            </a:endParaRPr>
          </a:p>
          <a:p>
            <a:endParaRPr lang="es-ES" sz="1000" b="1" dirty="0">
              <a:solidFill>
                <a:schemeClr val="bg1"/>
              </a:solidFill>
              <a:latin typeface="+mj-lt"/>
            </a:endParaRPr>
          </a:p>
          <a:p>
            <a:r>
              <a:rPr lang="es-ES" sz="1200" b="1" dirty="0">
                <a:solidFill>
                  <a:schemeClr val="bg1"/>
                </a:solidFill>
                <a:latin typeface="+mj-lt"/>
              </a:rPr>
              <a:t>PUESTA EN SERVICIO: </a:t>
            </a:r>
            <a:r>
              <a:rPr lang="es-ES" sz="1400" dirty="0">
                <a:solidFill>
                  <a:schemeClr val="bg1"/>
                </a:solidFill>
                <a:latin typeface="+mj-lt"/>
              </a:rPr>
              <a:t>2022.</a:t>
            </a:r>
          </a:p>
          <a:p>
            <a:endParaRPr lang="es-ES" sz="1000" dirty="0">
              <a:solidFill>
                <a:schemeClr val="bg1"/>
              </a:solidFill>
              <a:latin typeface="+mj-lt"/>
            </a:endParaRPr>
          </a:p>
          <a:p>
            <a:r>
              <a:rPr lang="es-ES" sz="1200" b="1" dirty="0">
                <a:solidFill>
                  <a:schemeClr val="bg1"/>
                </a:solidFill>
                <a:latin typeface="+mj-lt"/>
              </a:rPr>
              <a:t>DESCRIPCIÓN: </a:t>
            </a:r>
            <a:r>
              <a:rPr lang="es-ES" sz="1400" dirty="0">
                <a:solidFill>
                  <a:schemeClr val="bg1"/>
                </a:solidFill>
                <a:latin typeface="+mj-lt"/>
              </a:rPr>
              <a:t>Planta de cogeneración basada en motores duales interconectada a la red. Durante emergencias o perturbaciones de la red, pasará al modo </a:t>
            </a:r>
            <a:r>
              <a:rPr lang="es-ES" sz="1400" i="1" dirty="0">
                <a:solidFill>
                  <a:schemeClr val="bg1"/>
                </a:solidFill>
                <a:latin typeface="+mj-lt"/>
              </a:rPr>
              <a:t>fuera de la red,</a:t>
            </a:r>
            <a:r>
              <a:rPr lang="es-ES" sz="1400" dirty="0">
                <a:solidFill>
                  <a:schemeClr val="bg1"/>
                </a:solidFill>
                <a:latin typeface="+mj-lt"/>
              </a:rPr>
              <a:t> manteniendo la continuidad del suministro de energía y alimentando la planta de producción. La planta controlará las condiciones de la red para volver a conectarse después de la estabilización. La desconexión y reconexión se realizarán manteniendo la continuidad del suministro.</a:t>
            </a:r>
          </a:p>
          <a:p>
            <a:endParaRPr lang="es-ES" sz="1400" dirty="0">
              <a:solidFill>
                <a:schemeClr val="bg1"/>
              </a:solidFill>
              <a:latin typeface="+mj-lt"/>
            </a:endParaRPr>
          </a:p>
          <a:p>
            <a:endParaRPr lang="es-ES" sz="1000" dirty="0">
              <a:solidFill>
                <a:schemeClr val="bg1"/>
              </a:solidFill>
              <a:latin typeface="+mj-lt"/>
            </a:endParaRPr>
          </a:p>
          <a:p>
            <a:r>
              <a:rPr lang="es-ES" sz="1200" b="1" dirty="0">
                <a:solidFill>
                  <a:schemeClr val="bg1"/>
                </a:solidFill>
                <a:latin typeface="+mj-lt"/>
              </a:rPr>
              <a:t>PRODUCCIÓN ELÉCTRICA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+mj-lt"/>
              </a:rPr>
              <a:t>7 x 3.334 </a:t>
            </a:r>
            <a:r>
              <a:rPr lang="es-ES" sz="1400" dirty="0" err="1">
                <a:solidFill>
                  <a:schemeClr val="bg1"/>
                </a:solidFill>
                <a:latin typeface="+mj-lt"/>
              </a:rPr>
              <a:t>kWe</a:t>
            </a:r>
            <a:r>
              <a:rPr lang="es-ES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+mj-lt"/>
              </a:rPr>
              <a:t>motogeneradores</a:t>
            </a:r>
            <a:r>
              <a:rPr lang="es-ES" sz="1400" dirty="0">
                <a:solidFill>
                  <a:schemeClr val="bg1"/>
                </a:solidFill>
                <a:latin typeface="+mj-lt"/>
              </a:rPr>
              <a:t> duales gas natural/propano.</a:t>
            </a:r>
          </a:p>
          <a:p>
            <a:r>
              <a:rPr lang="es-ES" sz="1000" b="1" dirty="0">
                <a:solidFill>
                  <a:schemeClr val="bg1"/>
                </a:solidFill>
              </a:rPr>
              <a:t>GENERACIÓN TOTAL ELÉCTRICA: 23.338 </a:t>
            </a:r>
            <a:r>
              <a:rPr lang="es-ES" sz="1000" b="1" dirty="0" err="1">
                <a:solidFill>
                  <a:schemeClr val="bg1"/>
                </a:solidFill>
              </a:rPr>
              <a:t>kWe</a:t>
            </a:r>
            <a:r>
              <a:rPr lang="es-ES" sz="1000" b="1" dirty="0">
                <a:solidFill>
                  <a:schemeClr val="bg1"/>
                </a:solidFill>
              </a:rPr>
              <a:t>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s-ES" sz="1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E24057A-A83A-7372-2193-132A8B0ED6B7}"/>
              </a:ext>
            </a:extLst>
          </p:cNvPr>
          <p:cNvGrpSpPr/>
          <p:nvPr/>
        </p:nvGrpSpPr>
        <p:grpSpPr>
          <a:xfrm>
            <a:off x="0" y="0"/>
            <a:ext cx="12192000" cy="762000"/>
            <a:chOff x="0" y="0"/>
            <a:chExt cx="12192000" cy="762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02208DFB-C4B3-4F68-ADBD-2C01B6663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762000"/>
            </a:xfrm>
            <a:prstGeom prst="rect">
              <a:avLst/>
            </a:prstGeom>
          </p:spPr>
        </p:pic>
        <p:pic>
          <p:nvPicPr>
            <p:cNvPr id="8" name="Imagen 7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FCF8832B-6223-1240-B52F-92B095016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586" y="29540"/>
              <a:ext cx="1813214" cy="702920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2EB35622-87F3-D0F7-EE3A-D144AA115411}"/>
              </a:ext>
            </a:extLst>
          </p:cNvPr>
          <p:cNvSpPr txBox="1"/>
          <p:nvPr/>
        </p:nvSpPr>
        <p:spPr>
          <a:xfrm>
            <a:off x="304800" y="242501"/>
            <a:ext cx="79371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GRUPO SAMPOL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454A987-6084-3C28-673C-DD54CF458858}"/>
              </a:ext>
            </a:extLst>
          </p:cNvPr>
          <p:cNvSpPr txBox="1"/>
          <p:nvPr/>
        </p:nvSpPr>
        <p:spPr>
          <a:xfrm>
            <a:off x="0" y="762000"/>
            <a:ext cx="12192000" cy="464331"/>
          </a:xfrm>
          <a:prstGeom prst="rect">
            <a:avLst/>
          </a:prstGeom>
          <a:solidFill>
            <a:srgbClr val="5CB0FF"/>
          </a:solidFill>
        </p:spPr>
        <p:txBody>
          <a:bodyPr wrap="square" lIns="288000" tIns="108000" rIns="0" bIns="108000" rtlCol="0">
            <a:spAutoFit/>
          </a:bodyPr>
          <a:lstStyle/>
          <a:p>
            <a:r>
              <a:rPr lang="es-ES" sz="1600" b="1" i="1" dirty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51096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C854023-E676-123C-C7D3-9A4286AE7746}"/>
              </a:ext>
            </a:extLst>
          </p:cNvPr>
          <p:cNvSpPr/>
          <p:nvPr/>
        </p:nvSpPr>
        <p:spPr>
          <a:xfrm flipV="1">
            <a:off x="0" y="791540"/>
            <a:ext cx="12192000" cy="6083326"/>
          </a:xfrm>
          <a:prstGeom prst="rect">
            <a:avLst/>
          </a:prstGeom>
          <a:solidFill>
            <a:srgbClr val="00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E24057A-A83A-7372-2193-132A8B0ED6B7}"/>
              </a:ext>
            </a:extLst>
          </p:cNvPr>
          <p:cNvGrpSpPr/>
          <p:nvPr/>
        </p:nvGrpSpPr>
        <p:grpSpPr>
          <a:xfrm>
            <a:off x="0" y="0"/>
            <a:ext cx="12192000" cy="762000"/>
            <a:chOff x="0" y="0"/>
            <a:chExt cx="12192000" cy="762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02208DFB-C4B3-4F68-ADBD-2C01B6663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762000"/>
            </a:xfrm>
            <a:prstGeom prst="rect">
              <a:avLst/>
            </a:prstGeom>
          </p:spPr>
        </p:pic>
        <p:pic>
          <p:nvPicPr>
            <p:cNvPr id="8" name="Imagen 7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FCF8832B-6223-1240-B52F-92B095016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586" y="29540"/>
              <a:ext cx="1813214" cy="702920"/>
            </a:xfrm>
            <a:prstGeom prst="rect">
              <a:avLst/>
            </a:prstGeom>
          </p:spPr>
        </p:pic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2EB35622-87F3-D0F7-EE3A-D144AA115411}"/>
              </a:ext>
            </a:extLst>
          </p:cNvPr>
          <p:cNvSpPr txBox="1"/>
          <p:nvPr/>
        </p:nvSpPr>
        <p:spPr>
          <a:xfrm>
            <a:off x="304800" y="242501"/>
            <a:ext cx="79371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GRUPO SAMPOL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454A987-6084-3C28-673C-DD54CF458858}"/>
              </a:ext>
            </a:extLst>
          </p:cNvPr>
          <p:cNvSpPr txBox="1"/>
          <p:nvPr/>
        </p:nvSpPr>
        <p:spPr>
          <a:xfrm>
            <a:off x="0" y="762000"/>
            <a:ext cx="12192000" cy="464331"/>
          </a:xfrm>
          <a:prstGeom prst="rect">
            <a:avLst/>
          </a:prstGeom>
          <a:solidFill>
            <a:srgbClr val="5CB0FF"/>
          </a:solidFill>
        </p:spPr>
        <p:txBody>
          <a:bodyPr wrap="square" lIns="288000" tIns="108000" rIns="0" bIns="108000" rtlCol="0">
            <a:spAutoFit/>
          </a:bodyPr>
          <a:lstStyle/>
          <a:p>
            <a:r>
              <a:rPr lang="es-ES" sz="1600" b="1" i="1" dirty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rPr>
              <a:t>Propósito de la experiencia</a:t>
            </a:r>
          </a:p>
        </p:txBody>
      </p:sp>
      <p:pic>
        <p:nvPicPr>
          <p:cNvPr id="16" name="Imagen 15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6F04A44-C0A0-340C-F686-46CEE9EF39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2" b="7285"/>
          <a:stretch/>
        </p:blipFill>
        <p:spPr>
          <a:xfrm>
            <a:off x="0" y="1226331"/>
            <a:ext cx="12192000" cy="5602129"/>
          </a:xfrm>
          <a:prstGeom prst="rect">
            <a:avLst/>
          </a:prstGeom>
        </p:spPr>
      </p:pic>
      <p:pic>
        <p:nvPicPr>
          <p:cNvPr id="18" name="Imagen 17" descr="Imagen que contiene Esquemático&#10;&#10;Descripción generada automáticamente">
            <a:extLst>
              <a:ext uri="{FF2B5EF4-FFF2-40B4-BE49-F238E27FC236}">
                <a16:creationId xmlns:a16="http://schemas.microsoft.com/office/drawing/2014/main" id="{1B18C1DA-ECAF-E225-584C-A9A6AEB8A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25" y="1239168"/>
            <a:ext cx="9841262" cy="5535710"/>
          </a:xfrm>
          <a:prstGeom prst="rect">
            <a:avLst/>
          </a:prstGeom>
        </p:spPr>
      </p:pic>
      <p:pic>
        <p:nvPicPr>
          <p:cNvPr id="15" name="Imagen 14" descr="Diagrama, Esquemático&#10;&#10;Descripción generada automáticamente">
            <a:extLst>
              <a:ext uri="{FF2B5EF4-FFF2-40B4-BE49-F238E27FC236}">
                <a16:creationId xmlns:a16="http://schemas.microsoft.com/office/drawing/2014/main" id="{3A61D2A9-2681-536C-B5AA-3A9DDF47B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25" y="1239168"/>
            <a:ext cx="9795950" cy="5510220"/>
          </a:xfrm>
          <a:prstGeom prst="rect">
            <a:avLst/>
          </a:prstGeom>
        </p:spPr>
      </p:pic>
      <p:pic>
        <p:nvPicPr>
          <p:cNvPr id="13" name="Imagen 1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5A0C4E6E-4A51-DAE9-8579-B7E697622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12" y="1214782"/>
            <a:ext cx="9884615" cy="5560096"/>
          </a:xfrm>
          <a:prstGeom prst="rect">
            <a:avLst/>
          </a:prstGeom>
        </p:spPr>
      </p:pic>
      <p:pic>
        <p:nvPicPr>
          <p:cNvPr id="11" name="Imagen 10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F33BF7B2-262E-23B7-960D-77520E569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52" y="1213678"/>
            <a:ext cx="9931888" cy="558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235373FC-22C0-667D-1CF0-B1130C0B2CB8}"/>
              </a:ext>
            </a:extLst>
          </p:cNvPr>
          <p:cNvSpPr/>
          <p:nvPr/>
        </p:nvSpPr>
        <p:spPr>
          <a:xfrm>
            <a:off x="2466906" y="1117600"/>
            <a:ext cx="9725094" cy="5740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373D19D-0C6B-305C-8981-1D24DEDD61D4}"/>
              </a:ext>
            </a:extLst>
          </p:cNvPr>
          <p:cNvGrpSpPr/>
          <p:nvPr/>
        </p:nvGrpSpPr>
        <p:grpSpPr>
          <a:xfrm>
            <a:off x="0" y="0"/>
            <a:ext cx="12192000" cy="762000"/>
            <a:chOff x="0" y="0"/>
            <a:chExt cx="12192000" cy="762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603A278-57DF-64A2-6236-6070E22C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762000"/>
            </a:xfrm>
            <a:prstGeom prst="rect">
              <a:avLst/>
            </a:prstGeom>
          </p:spPr>
        </p:pic>
        <p:pic>
          <p:nvPicPr>
            <p:cNvPr id="7" name="Imagen 6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E8757A83-0A55-5157-8F48-8269B120F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586" y="29540"/>
              <a:ext cx="1813214" cy="702920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144E59-4416-48D3-F51E-E65BFCDFAE49}"/>
              </a:ext>
            </a:extLst>
          </p:cNvPr>
          <p:cNvSpPr txBox="1"/>
          <p:nvPr/>
        </p:nvSpPr>
        <p:spPr>
          <a:xfrm>
            <a:off x="0" y="762000"/>
            <a:ext cx="12192000" cy="464331"/>
          </a:xfrm>
          <a:prstGeom prst="rect">
            <a:avLst/>
          </a:prstGeom>
          <a:solidFill>
            <a:srgbClr val="5CB0FF"/>
          </a:solidFill>
        </p:spPr>
        <p:txBody>
          <a:bodyPr wrap="square" lIns="288000" tIns="108000" rIns="0" bIns="108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Calibri Light" panose="020F0302020204030204" pitchFamily="34" charset="0"/>
              </a:rPr>
              <a:t>El reto. Objetivos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F7D0EDB-EB78-D9C0-AA35-283C32BC0CFD}"/>
              </a:ext>
            </a:extLst>
          </p:cNvPr>
          <p:cNvSpPr txBox="1"/>
          <p:nvPr/>
        </p:nvSpPr>
        <p:spPr>
          <a:xfrm>
            <a:off x="304800" y="242501"/>
            <a:ext cx="79371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GRUPO SAMPOL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CEEF3F-D501-DEEB-3EED-26DEEAF29BD4}"/>
              </a:ext>
            </a:extLst>
          </p:cNvPr>
          <p:cNvSpPr txBox="1"/>
          <p:nvPr/>
        </p:nvSpPr>
        <p:spPr>
          <a:xfrm>
            <a:off x="362632" y="2134472"/>
            <a:ext cx="2104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38860" algn="l"/>
              </a:tabLst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Objetivos</a:t>
            </a:r>
            <a:b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</a:b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del Reto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srgbClr val="005CB9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99FDAB-8350-548A-A6B3-CB1C7864947B}"/>
              </a:ext>
            </a:extLst>
          </p:cNvPr>
          <p:cNvSpPr txBox="1"/>
          <p:nvPr/>
        </p:nvSpPr>
        <p:spPr>
          <a:xfrm>
            <a:off x="2918379" y="1846548"/>
            <a:ext cx="85577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ES" sz="2400" dirty="0">
                <a:solidFill>
                  <a:srgbClr val="0061A8"/>
                </a:solidFill>
                <a:latin typeface="Calibri Light" panose="020F0302020204030204"/>
              </a:rPr>
              <a:t>Representación de datos de la planta de generación.</a:t>
            </a:r>
            <a:endParaRPr lang="es-ES" sz="800" dirty="0">
              <a:solidFill>
                <a:srgbClr val="0061A8"/>
              </a:solidFill>
              <a:latin typeface="Calibri Light" panose="020F0302020204030204"/>
              <a:ea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800" dirty="0">
              <a:solidFill>
                <a:srgbClr val="0061A8"/>
              </a:solidFill>
              <a:latin typeface="Calibri Light" panose="020F03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sz="2400" dirty="0">
                <a:solidFill>
                  <a:srgbClr val="0061A8"/>
                </a:solidFill>
                <a:latin typeface="Calibri Light" panose="020F0302020204030204"/>
              </a:rPr>
              <a:t>Visualización, novedosa, intuitiva y ágil.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800" dirty="0">
              <a:solidFill>
                <a:srgbClr val="0061A8"/>
              </a:solidFill>
              <a:latin typeface="Calibri Light" panose="020F0302020204030204"/>
            </a:endParaRPr>
          </a:p>
          <a:p>
            <a:pPr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61A8"/>
                </a:solidFill>
                <a:effectLst/>
                <a:uLnTx/>
                <a:uFillTx/>
                <a:latin typeface="Calibri Light" panose="020F0302020204030204"/>
                <a:ea typeface="Calibri" panose="020F0502020204030204" pitchFamily="34" charset="0"/>
                <a:cs typeface="+mn-cs"/>
              </a:rPr>
              <a:t>Herramienta Open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61A8"/>
                </a:solidFill>
                <a:effectLst/>
                <a:uLnTx/>
                <a:uFillTx/>
                <a:latin typeface="Calibri Light" panose="020F0302020204030204"/>
                <a:ea typeface="Calibri" panose="020F0502020204030204" pitchFamily="34" charset="0"/>
                <a:cs typeface="+mn-cs"/>
              </a:rPr>
              <a:t>Source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0061A8"/>
                </a:solidFill>
                <a:effectLst/>
                <a:uLnTx/>
                <a:uFillTx/>
                <a:latin typeface="Calibri Light" panose="020F0302020204030204"/>
                <a:ea typeface="Calibri" panose="020F0502020204030204" pitchFamily="34" charset="0"/>
                <a:cs typeface="+mn-cs"/>
              </a:rPr>
              <a:t> de visualización.</a:t>
            </a:r>
            <a:r>
              <a:rPr lang="es-ES" sz="1600" dirty="0">
                <a:solidFill>
                  <a:srgbClr val="0061A8"/>
                </a:solidFill>
                <a:latin typeface="Calibri Light" panose="020F0302020204030204"/>
                <a:ea typeface="Calibri" panose="020F0502020204030204" pitchFamily="34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ES" sz="2400" dirty="0">
              <a:solidFill>
                <a:srgbClr val="0061A8"/>
              </a:solidFill>
              <a:latin typeface="Calibri Light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 dirty="0">
              <a:solidFill>
                <a:srgbClr val="0061A8"/>
              </a:solidFill>
              <a:latin typeface="Calibri Light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 dirty="0">
              <a:solidFill>
                <a:srgbClr val="0061A8"/>
              </a:solidFill>
              <a:latin typeface="Calibri Light" panose="020F0302020204030204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B5302A5-CFC0-4470-1C6A-A773CBC5C047}"/>
              </a:ext>
            </a:extLst>
          </p:cNvPr>
          <p:cNvGrpSpPr/>
          <p:nvPr/>
        </p:nvGrpSpPr>
        <p:grpSpPr>
          <a:xfrm>
            <a:off x="2918379" y="3945434"/>
            <a:ext cx="2215207" cy="1731849"/>
            <a:chOff x="2918379" y="3237108"/>
            <a:chExt cx="2215207" cy="1731849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2A997803-81DC-6450-9CD4-50C783E0662E}"/>
                </a:ext>
              </a:extLst>
            </p:cNvPr>
            <p:cNvSpPr txBox="1"/>
            <p:nvPr/>
          </p:nvSpPr>
          <p:spPr>
            <a:xfrm>
              <a:off x="2918379" y="3237108"/>
              <a:ext cx="1175471" cy="1631216"/>
            </a:xfrm>
            <a:prstGeom prst="rect">
              <a:avLst/>
            </a:prstGeom>
            <a:noFill/>
          </p:spPr>
          <p:txBody>
            <a:bodyPr wrap="none" lIns="9000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" panose="020F0502020204030204" pitchFamily="34" charset="0"/>
                </a:rPr>
                <a:t>1.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CDB7CBB-EC3D-CBC0-7B20-4BF3ABB0978F}"/>
                </a:ext>
              </a:extLst>
            </p:cNvPr>
            <p:cNvSpPr txBox="1"/>
            <p:nvPr/>
          </p:nvSpPr>
          <p:spPr>
            <a:xfrm>
              <a:off x="3024405" y="4630403"/>
              <a:ext cx="2109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61A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Almacenamiento</a:t>
              </a: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61A8"/>
                  </a:solidFill>
                  <a:effectLst/>
                  <a:uLnTx/>
                  <a:uFillTx/>
                  <a:latin typeface="Calibri Light" panose="020F0302020204030204"/>
                  <a:ea typeface="Calibri" panose="020F0502020204030204" pitchFamily="34" charset="0"/>
                  <a:cs typeface="+mn-cs"/>
                </a:rPr>
                <a:t> </a:t>
              </a: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61A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BBDD.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6C02906-83C2-420B-B194-F29F82754676}"/>
              </a:ext>
            </a:extLst>
          </p:cNvPr>
          <p:cNvGrpSpPr/>
          <p:nvPr/>
        </p:nvGrpSpPr>
        <p:grpSpPr>
          <a:xfrm>
            <a:off x="5926813" y="3945434"/>
            <a:ext cx="2263206" cy="1731849"/>
            <a:chOff x="5407197" y="3237108"/>
            <a:chExt cx="2263206" cy="1731849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CCD89507-F2CA-46AB-0410-BFB263CAB557}"/>
                </a:ext>
              </a:extLst>
            </p:cNvPr>
            <p:cNvSpPr txBox="1"/>
            <p:nvPr/>
          </p:nvSpPr>
          <p:spPr>
            <a:xfrm>
              <a:off x="5407197" y="3237108"/>
              <a:ext cx="1175471" cy="1631216"/>
            </a:xfrm>
            <a:prstGeom prst="rect">
              <a:avLst/>
            </a:prstGeom>
            <a:noFill/>
          </p:spPr>
          <p:txBody>
            <a:bodyPr wrap="none" lIns="9000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" panose="020F0502020204030204" pitchFamily="34" charset="0"/>
                </a:rPr>
                <a:t>2.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7560B3F-9BDE-3842-B01E-C936861EEE3D}"/>
                </a:ext>
              </a:extLst>
            </p:cNvPr>
            <p:cNvSpPr txBox="1"/>
            <p:nvPr/>
          </p:nvSpPr>
          <p:spPr>
            <a:xfrm>
              <a:off x="5513224" y="4630403"/>
              <a:ext cx="2157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61A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Visualización.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551655D-0B5F-2CF9-D267-63F8F92D0D7C}"/>
              </a:ext>
            </a:extLst>
          </p:cNvPr>
          <p:cNvGrpSpPr/>
          <p:nvPr/>
        </p:nvGrpSpPr>
        <p:grpSpPr>
          <a:xfrm>
            <a:off x="9014847" y="3945434"/>
            <a:ext cx="2166324" cy="1678782"/>
            <a:chOff x="9126673" y="3237108"/>
            <a:chExt cx="2166324" cy="1678782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A3B2875-73B0-B703-2CBA-DE7D66D58E4E}"/>
                </a:ext>
              </a:extLst>
            </p:cNvPr>
            <p:cNvSpPr txBox="1"/>
            <p:nvPr/>
          </p:nvSpPr>
          <p:spPr>
            <a:xfrm>
              <a:off x="9126673" y="3237108"/>
              <a:ext cx="1175471" cy="1631216"/>
            </a:xfrm>
            <a:prstGeom prst="rect">
              <a:avLst/>
            </a:prstGeom>
            <a:noFill/>
          </p:spPr>
          <p:txBody>
            <a:bodyPr wrap="none" lIns="9000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005CB9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E966B36-B75C-EB39-1979-73BE37EBD987}"/>
                </a:ext>
              </a:extLst>
            </p:cNvPr>
            <p:cNvSpPr txBox="1"/>
            <p:nvPr/>
          </p:nvSpPr>
          <p:spPr>
            <a:xfrm>
              <a:off x="9135818" y="4577336"/>
              <a:ext cx="2157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61A8"/>
                  </a:solidFill>
                  <a:effectLst/>
                  <a:uLnTx/>
                  <a:uFillTx/>
                  <a:latin typeface="Calibri Light" panose="020F0302020204030204"/>
                  <a:ea typeface="Calibri" panose="020F0502020204030204" pitchFamily="34" charset="0"/>
                  <a:cs typeface="+mn-cs"/>
                </a:rPr>
                <a:t>Simulación. Moviola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32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5FB0C3F6-84E9-C767-5148-89748674EC68}"/>
              </a:ext>
            </a:extLst>
          </p:cNvPr>
          <p:cNvSpPr/>
          <p:nvPr/>
        </p:nvSpPr>
        <p:spPr>
          <a:xfrm>
            <a:off x="2466906" y="1117600"/>
            <a:ext cx="9725094" cy="5740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1">
                <a:solidFill>
                  <a:srgbClr val="0061A8"/>
                </a:solidFill>
                <a:latin typeface="+mj-lt"/>
              </a:rPr>
              <a:t>Almacenamiento</a:t>
            </a:r>
            <a:r>
              <a:rPr lang="es-ES" sz="1800" b="1">
                <a:solidFill>
                  <a:srgbClr val="0061A8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s-ES" sz="1800" b="1">
                <a:solidFill>
                  <a:srgbClr val="0061A8"/>
                </a:solidFill>
                <a:latin typeface="+mj-lt"/>
              </a:rPr>
              <a:t>BBDD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373D19D-0C6B-305C-8981-1D24DEDD61D4}"/>
              </a:ext>
            </a:extLst>
          </p:cNvPr>
          <p:cNvGrpSpPr/>
          <p:nvPr/>
        </p:nvGrpSpPr>
        <p:grpSpPr>
          <a:xfrm>
            <a:off x="0" y="0"/>
            <a:ext cx="12192000" cy="762000"/>
            <a:chOff x="0" y="0"/>
            <a:chExt cx="12192000" cy="762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603A278-57DF-64A2-6236-6070E22C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762000"/>
            </a:xfrm>
            <a:prstGeom prst="rect">
              <a:avLst/>
            </a:prstGeom>
          </p:spPr>
        </p:pic>
        <p:pic>
          <p:nvPicPr>
            <p:cNvPr id="7" name="Imagen 6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E8757A83-0A55-5157-8F48-8269B120F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586" y="29540"/>
              <a:ext cx="1813214" cy="702920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144E59-4416-48D3-F51E-E65BFCDFAE49}"/>
              </a:ext>
            </a:extLst>
          </p:cNvPr>
          <p:cNvSpPr txBox="1"/>
          <p:nvPr/>
        </p:nvSpPr>
        <p:spPr>
          <a:xfrm>
            <a:off x="0" y="762000"/>
            <a:ext cx="12192000" cy="464331"/>
          </a:xfrm>
          <a:prstGeom prst="rect">
            <a:avLst/>
          </a:prstGeom>
          <a:solidFill>
            <a:srgbClr val="5CB0FF"/>
          </a:solidFill>
        </p:spPr>
        <p:txBody>
          <a:bodyPr wrap="square" lIns="288000" tIns="108000" rIns="0" bIns="108000" rtlCol="0">
            <a:spAutoFit/>
          </a:bodyPr>
          <a:lstStyle/>
          <a:p>
            <a:r>
              <a:rPr lang="es-ES" sz="1600" b="1" i="1" dirty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rPr>
              <a:t>El reto. Objetivos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F7D0EDB-EB78-D9C0-AA35-283C32BC0CFD}"/>
              </a:ext>
            </a:extLst>
          </p:cNvPr>
          <p:cNvSpPr txBox="1"/>
          <p:nvPr/>
        </p:nvSpPr>
        <p:spPr>
          <a:xfrm>
            <a:off x="304800" y="242501"/>
            <a:ext cx="79371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GRUPO SAMPOL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CEEF3F-D501-DEEB-3EED-26DEEAF29BD4}"/>
              </a:ext>
            </a:extLst>
          </p:cNvPr>
          <p:cNvSpPr txBox="1"/>
          <p:nvPr/>
        </p:nvSpPr>
        <p:spPr>
          <a:xfrm>
            <a:off x="713585" y="2120213"/>
            <a:ext cx="2104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038860" algn="l"/>
              </a:tabLst>
            </a:pPr>
            <a: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  <a:t>Objetivos</a:t>
            </a:r>
            <a:b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</a:br>
            <a: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  <a:t>del Reto</a:t>
            </a:r>
            <a:endParaRPr lang="es-ES" sz="2400" dirty="0">
              <a:solidFill>
                <a:srgbClr val="005CB9"/>
              </a:solidFill>
              <a:effectLst/>
              <a:ea typeface="Calibri" panose="020F050202020403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B5302A5-CFC0-4470-1C6A-A773CBC5C047}"/>
              </a:ext>
            </a:extLst>
          </p:cNvPr>
          <p:cNvGrpSpPr/>
          <p:nvPr/>
        </p:nvGrpSpPr>
        <p:grpSpPr>
          <a:xfrm>
            <a:off x="125850" y="3865459"/>
            <a:ext cx="2215207" cy="1731849"/>
            <a:chOff x="2918379" y="3237108"/>
            <a:chExt cx="2215207" cy="1731849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2A997803-81DC-6450-9CD4-50C783E0662E}"/>
                </a:ext>
              </a:extLst>
            </p:cNvPr>
            <p:cNvSpPr txBox="1"/>
            <p:nvPr/>
          </p:nvSpPr>
          <p:spPr>
            <a:xfrm>
              <a:off x="2918379" y="3237108"/>
              <a:ext cx="1175471" cy="1631216"/>
            </a:xfrm>
            <a:prstGeom prst="rect">
              <a:avLst/>
            </a:prstGeom>
            <a:noFill/>
          </p:spPr>
          <p:txBody>
            <a:bodyPr wrap="none" lIns="90000" rtlCol="0" anchor="ctr" anchorCtr="0">
              <a:spAutoFit/>
            </a:bodyPr>
            <a:lstStyle/>
            <a:p>
              <a:pPr algn="ctr"/>
              <a:r>
                <a:rPr lang="es-ES" sz="10000" dirty="0">
                  <a:solidFill>
                    <a:srgbClr val="005CB9"/>
                  </a:solidFill>
                  <a:latin typeface="+mj-lt"/>
                  <a:cs typeface="Calibri" panose="020F0502020204030204" pitchFamily="34" charset="0"/>
                </a:rPr>
                <a:t>1.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CDB7CBB-EC3D-CBC0-7B20-4BF3ABB0978F}"/>
                </a:ext>
              </a:extLst>
            </p:cNvPr>
            <p:cNvSpPr txBox="1"/>
            <p:nvPr/>
          </p:nvSpPr>
          <p:spPr>
            <a:xfrm>
              <a:off x="3024405" y="4630403"/>
              <a:ext cx="2109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rgbClr val="0061A8"/>
                  </a:solidFill>
                  <a:latin typeface="+mj-lt"/>
                </a:rPr>
                <a:t>Almacenamiento</a:t>
              </a:r>
              <a:r>
                <a:rPr lang="es-ES" sz="1600" b="1" dirty="0">
                  <a:solidFill>
                    <a:srgbClr val="0061A8"/>
                  </a:solidFill>
                  <a:effectLst/>
                  <a:latin typeface="+mj-lt"/>
                  <a:ea typeface="Calibri" panose="020F0502020204030204" pitchFamily="34" charset="0"/>
                </a:rPr>
                <a:t> </a:t>
              </a:r>
              <a:r>
                <a:rPr lang="es-ES" sz="1600" b="1" dirty="0">
                  <a:solidFill>
                    <a:srgbClr val="0061A8"/>
                  </a:solidFill>
                  <a:latin typeface="+mj-lt"/>
                </a:rPr>
                <a:t>BBDD.</a:t>
              </a:r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F6A10621-AC6C-6543-521C-C488921AF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642" y="1708780"/>
            <a:ext cx="5215851" cy="455803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FA27D11-5542-8AFC-EA23-7643597AD9DC}"/>
              </a:ext>
            </a:extLst>
          </p:cNvPr>
          <p:cNvSpPr txBox="1"/>
          <p:nvPr/>
        </p:nvSpPr>
        <p:spPr>
          <a:xfrm>
            <a:off x="9070829" y="3013933"/>
            <a:ext cx="29953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1A8"/>
                </a:solidFill>
                <a:latin typeface="+mj-lt"/>
              </a:rPr>
              <a:t>Entrega de datos en </a:t>
            </a:r>
            <a:r>
              <a:rPr lang="es-ES" sz="2000" b="1" dirty="0" err="1">
                <a:solidFill>
                  <a:srgbClr val="0061A8"/>
                </a:solidFill>
                <a:latin typeface="+mj-lt"/>
              </a:rPr>
              <a:t>csv</a:t>
            </a:r>
            <a:r>
              <a:rPr lang="es-ES" sz="2000" b="1" dirty="0">
                <a:solidFill>
                  <a:srgbClr val="0061A8"/>
                </a:solidFill>
                <a:latin typeface="+mj-lt"/>
              </a:rPr>
              <a:t>.</a:t>
            </a:r>
          </a:p>
          <a:p>
            <a:endParaRPr lang="es-ES" sz="2000" b="1" dirty="0">
              <a:solidFill>
                <a:srgbClr val="0061A8"/>
              </a:solidFill>
              <a:latin typeface="+mj-lt"/>
            </a:endParaRPr>
          </a:p>
          <a:p>
            <a:r>
              <a:rPr lang="es-ES" sz="2000" b="1" dirty="0">
                <a:solidFill>
                  <a:srgbClr val="0061A8"/>
                </a:solidFill>
                <a:latin typeface="+mj-lt"/>
              </a:rPr>
              <a:t>Almacenamiento en datos en BBDD</a:t>
            </a:r>
          </a:p>
        </p:txBody>
      </p:sp>
    </p:spTree>
    <p:extLst>
      <p:ext uri="{BB962C8B-B14F-4D97-AF65-F5344CB8AC3E}">
        <p14:creationId xmlns:p14="http://schemas.microsoft.com/office/powerpoint/2010/main" val="42661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EDFC3A-A2BD-0FAE-D5E1-A06D1BBAE4A7}"/>
              </a:ext>
            </a:extLst>
          </p:cNvPr>
          <p:cNvSpPr/>
          <p:nvPr/>
        </p:nvSpPr>
        <p:spPr>
          <a:xfrm>
            <a:off x="2466906" y="1117600"/>
            <a:ext cx="9725094" cy="5740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373D19D-0C6B-305C-8981-1D24DEDD61D4}"/>
              </a:ext>
            </a:extLst>
          </p:cNvPr>
          <p:cNvGrpSpPr/>
          <p:nvPr/>
        </p:nvGrpSpPr>
        <p:grpSpPr>
          <a:xfrm>
            <a:off x="0" y="0"/>
            <a:ext cx="12192000" cy="762000"/>
            <a:chOff x="0" y="0"/>
            <a:chExt cx="12192000" cy="762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603A278-57DF-64A2-6236-6070E22C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762000"/>
            </a:xfrm>
            <a:prstGeom prst="rect">
              <a:avLst/>
            </a:prstGeom>
          </p:spPr>
        </p:pic>
        <p:pic>
          <p:nvPicPr>
            <p:cNvPr id="7" name="Imagen 6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E8757A83-0A55-5157-8F48-8269B120F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586" y="29540"/>
              <a:ext cx="1813214" cy="702920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144E59-4416-48D3-F51E-E65BFCDFAE49}"/>
              </a:ext>
            </a:extLst>
          </p:cNvPr>
          <p:cNvSpPr txBox="1"/>
          <p:nvPr/>
        </p:nvSpPr>
        <p:spPr>
          <a:xfrm>
            <a:off x="0" y="762000"/>
            <a:ext cx="12192000" cy="464331"/>
          </a:xfrm>
          <a:prstGeom prst="rect">
            <a:avLst/>
          </a:prstGeom>
          <a:solidFill>
            <a:srgbClr val="5CB0FF"/>
          </a:solidFill>
        </p:spPr>
        <p:txBody>
          <a:bodyPr wrap="square" lIns="288000" tIns="108000" rIns="0" bIns="108000" rtlCol="0">
            <a:spAutoFit/>
          </a:bodyPr>
          <a:lstStyle/>
          <a:p>
            <a:r>
              <a:rPr lang="es-ES" sz="1600" b="1" i="1" dirty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rPr>
              <a:t>El reto. Objetivos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F7D0EDB-EB78-D9C0-AA35-283C32BC0CFD}"/>
              </a:ext>
            </a:extLst>
          </p:cNvPr>
          <p:cNvSpPr txBox="1"/>
          <p:nvPr/>
        </p:nvSpPr>
        <p:spPr>
          <a:xfrm>
            <a:off x="304800" y="242501"/>
            <a:ext cx="79371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GRUPO SAMPOL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CEEF3F-D501-DEEB-3EED-26DEEAF29BD4}"/>
              </a:ext>
            </a:extLst>
          </p:cNvPr>
          <p:cNvSpPr txBox="1"/>
          <p:nvPr/>
        </p:nvSpPr>
        <p:spPr>
          <a:xfrm>
            <a:off x="814105" y="2088513"/>
            <a:ext cx="2104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038860" algn="l"/>
              </a:tabLst>
            </a:pPr>
            <a: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  <a:t>Objetivos</a:t>
            </a:r>
            <a:b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</a:br>
            <a: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  <a:t>del Reto</a:t>
            </a:r>
            <a:endParaRPr lang="es-ES" sz="2400" dirty="0">
              <a:solidFill>
                <a:srgbClr val="005CB9"/>
              </a:solidFill>
              <a:effectLst/>
              <a:ea typeface="Calibri" panose="020F0502020204030204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6C02906-83C2-420B-B194-F29F82754676}"/>
              </a:ext>
            </a:extLst>
          </p:cNvPr>
          <p:cNvGrpSpPr/>
          <p:nvPr/>
        </p:nvGrpSpPr>
        <p:grpSpPr>
          <a:xfrm>
            <a:off x="655173" y="4134783"/>
            <a:ext cx="2263206" cy="1731849"/>
            <a:chOff x="5407197" y="3237108"/>
            <a:chExt cx="2263206" cy="1731849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CCD89507-F2CA-46AB-0410-BFB263CAB557}"/>
                </a:ext>
              </a:extLst>
            </p:cNvPr>
            <p:cNvSpPr txBox="1"/>
            <p:nvPr/>
          </p:nvSpPr>
          <p:spPr>
            <a:xfrm>
              <a:off x="5407197" y="3237108"/>
              <a:ext cx="1175471" cy="1631216"/>
            </a:xfrm>
            <a:prstGeom prst="rect">
              <a:avLst/>
            </a:prstGeom>
            <a:noFill/>
          </p:spPr>
          <p:txBody>
            <a:bodyPr wrap="none" lIns="90000" rtlCol="0" anchor="ctr" anchorCtr="0">
              <a:spAutoFit/>
            </a:bodyPr>
            <a:lstStyle/>
            <a:p>
              <a:pPr algn="ctr"/>
              <a:r>
                <a:rPr lang="es-ES" sz="10000" dirty="0">
                  <a:solidFill>
                    <a:srgbClr val="005CB9"/>
                  </a:solidFill>
                  <a:latin typeface="+mj-lt"/>
                  <a:cs typeface="Calibri" panose="020F0502020204030204" pitchFamily="34" charset="0"/>
                </a:rPr>
                <a:t>2.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7560B3F-9BDE-3842-B01E-C936861EEE3D}"/>
                </a:ext>
              </a:extLst>
            </p:cNvPr>
            <p:cNvSpPr txBox="1"/>
            <p:nvPr/>
          </p:nvSpPr>
          <p:spPr>
            <a:xfrm>
              <a:off x="5513224" y="4630403"/>
              <a:ext cx="2157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rgbClr val="0061A8"/>
                  </a:solidFill>
                  <a:latin typeface="+mj-lt"/>
                </a:rPr>
                <a:t>Visualización.</a:t>
              </a:r>
            </a:p>
          </p:txBody>
        </p:sp>
      </p:grp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C6403B9-1208-76F3-02A1-3B397CD58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06" y="1627809"/>
            <a:ext cx="8720012" cy="490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, Rectángulo&#10;&#10;Descripción generada automáticamente">
            <a:extLst>
              <a:ext uri="{FF2B5EF4-FFF2-40B4-BE49-F238E27FC236}">
                <a16:creationId xmlns:a16="http://schemas.microsoft.com/office/drawing/2014/main" id="{5CE238EC-4DE5-85DC-55C9-DBC9BF7CA4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t="9252" r="4163" b="10538"/>
          <a:stretch/>
        </p:blipFill>
        <p:spPr>
          <a:xfrm>
            <a:off x="2342930" y="1226332"/>
            <a:ext cx="9858215" cy="5631668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373D19D-0C6B-305C-8981-1D24DEDD61D4}"/>
              </a:ext>
            </a:extLst>
          </p:cNvPr>
          <p:cNvGrpSpPr/>
          <p:nvPr/>
        </p:nvGrpSpPr>
        <p:grpSpPr>
          <a:xfrm>
            <a:off x="0" y="0"/>
            <a:ext cx="12192000" cy="762000"/>
            <a:chOff x="0" y="0"/>
            <a:chExt cx="12192000" cy="762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603A278-57DF-64A2-6236-6070E22C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762000"/>
            </a:xfrm>
            <a:prstGeom prst="rect">
              <a:avLst/>
            </a:prstGeom>
          </p:spPr>
        </p:pic>
        <p:pic>
          <p:nvPicPr>
            <p:cNvPr id="7" name="Imagen 6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E8757A83-0A55-5157-8F48-8269B120F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586" y="29540"/>
              <a:ext cx="1813214" cy="702920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144E59-4416-48D3-F51E-E65BFCDFAE49}"/>
              </a:ext>
            </a:extLst>
          </p:cNvPr>
          <p:cNvSpPr txBox="1"/>
          <p:nvPr/>
        </p:nvSpPr>
        <p:spPr>
          <a:xfrm>
            <a:off x="0" y="762000"/>
            <a:ext cx="12192000" cy="464331"/>
          </a:xfrm>
          <a:prstGeom prst="rect">
            <a:avLst/>
          </a:prstGeom>
          <a:solidFill>
            <a:srgbClr val="5CB0FF"/>
          </a:solidFill>
        </p:spPr>
        <p:txBody>
          <a:bodyPr wrap="square" lIns="288000" tIns="108000" rIns="0" bIns="108000" rtlCol="0">
            <a:spAutoFit/>
          </a:bodyPr>
          <a:lstStyle/>
          <a:p>
            <a:r>
              <a:rPr lang="es-ES" sz="1600" b="1" i="1" dirty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rPr>
              <a:t>El reto. Objetivos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F7D0EDB-EB78-D9C0-AA35-283C32BC0CFD}"/>
              </a:ext>
            </a:extLst>
          </p:cNvPr>
          <p:cNvSpPr txBox="1"/>
          <p:nvPr/>
        </p:nvSpPr>
        <p:spPr>
          <a:xfrm>
            <a:off x="304800" y="242501"/>
            <a:ext cx="79371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GRUPO SAMPOL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CEEF3F-D501-DEEB-3EED-26DEEAF29BD4}"/>
              </a:ext>
            </a:extLst>
          </p:cNvPr>
          <p:cNvSpPr txBox="1"/>
          <p:nvPr/>
        </p:nvSpPr>
        <p:spPr>
          <a:xfrm>
            <a:off x="814105" y="2088513"/>
            <a:ext cx="2104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038860" algn="l"/>
              </a:tabLst>
            </a:pPr>
            <a: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  <a:t>Objetivos</a:t>
            </a:r>
            <a:b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</a:br>
            <a: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  <a:t>del Reto</a:t>
            </a:r>
            <a:endParaRPr lang="es-ES" sz="2400" dirty="0">
              <a:solidFill>
                <a:srgbClr val="005CB9"/>
              </a:solidFill>
              <a:effectLst/>
              <a:ea typeface="Calibri" panose="020F0502020204030204" pitchFamily="34" charset="0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551655D-0B5F-2CF9-D267-63F8F92D0D7C}"/>
              </a:ext>
            </a:extLst>
          </p:cNvPr>
          <p:cNvGrpSpPr/>
          <p:nvPr/>
        </p:nvGrpSpPr>
        <p:grpSpPr>
          <a:xfrm>
            <a:off x="382084" y="4139779"/>
            <a:ext cx="2166324" cy="1678782"/>
            <a:chOff x="9126673" y="3237108"/>
            <a:chExt cx="2166324" cy="1678782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AA3B2875-73B0-B703-2CBA-DE7D66D58E4E}"/>
                </a:ext>
              </a:extLst>
            </p:cNvPr>
            <p:cNvSpPr txBox="1"/>
            <p:nvPr/>
          </p:nvSpPr>
          <p:spPr>
            <a:xfrm>
              <a:off x="9126673" y="3237108"/>
              <a:ext cx="1175471" cy="1631216"/>
            </a:xfrm>
            <a:prstGeom prst="rect">
              <a:avLst/>
            </a:prstGeom>
            <a:noFill/>
          </p:spPr>
          <p:txBody>
            <a:bodyPr wrap="none" lIns="90000" rtlCol="0" anchor="ctr" anchorCtr="0">
              <a:spAutoFit/>
            </a:bodyPr>
            <a:lstStyle/>
            <a:p>
              <a:pPr algn="ctr"/>
              <a:r>
                <a:rPr lang="es-ES" sz="10000" dirty="0">
                  <a:solidFill>
                    <a:srgbClr val="005CB9"/>
                  </a:solidFill>
                  <a:latin typeface="+mj-lt"/>
                  <a:cs typeface="Calibri" panose="020F0502020204030204" pitchFamily="34" charset="0"/>
                </a:rPr>
                <a:t>3.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E966B36-B75C-EB39-1979-73BE37EBD987}"/>
                </a:ext>
              </a:extLst>
            </p:cNvPr>
            <p:cNvSpPr txBox="1"/>
            <p:nvPr/>
          </p:nvSpPr>
          <p:spPr>
            <a:xfrm>
              <a:off x="9135818" y="4577336"/>
              <a:ext cx="21571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rgbClr val="0061A8"/>
                  </a:solidFill>
                  <a:effectLst/>
                  <a:latin typeface="+mj-lt"/>
                  <a:ea typeface="Calibri" panose="020F0502020204030204" pitchFamily="34" charset="0"/>
                </a:rPr>
                <a:t>Simulación. Moviola</a:t>
              </a:r>
            </a:p>
          </p:txBody>
        </p:sp>
      </p:grpSp>
      <p:pic>
        <p:nvPicPr>
          <p:cNvPr id="8" name="Tunel-SCADAPlayback">
            <a:hlinkClick r:id="" action="ppaction://media"/>
            <a:extLst>
              <a:ext uri="{FF2B5EF4-FFF2-40B4-BE49-F238E27FC236}">
                <a16:creationId xmlns:a16="http://schemas.microsoft.com/office/drawing/2014/main" id="{C35B6DF7-D85E-F15F-7303-604237922C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79232" y="1346212"/>
            <a:ext cx="9585610" cy="53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5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6373D19D-0C6B-305C-8981-1D24DEDD61D4}"/>
              </a:ext>
            </a:extLst>
          </p:cNvPr>
          <p:cNvGrpSpPr/>
          <p:nvPr/>
        </p:nvGrpSpPr>
        <p:grpSpPr>
          <a:xfrm>
            <a:off x="0" y="0"/>
            <a:ext cx="12192000" cy="762000"/>
            <a:chOff x="0" y="0"/>
            <a:chExt cx="12192000" cy="762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603A278-57DF-64A2-6236-6070E22C3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762000"/>
            </a:xfrm>
            <a:prstGeom prst="rect">
              <a:avLst/>
            </a:prstGeom>
          </p:spPr>
        </p:pic>
        <p:pic>
          <p:nvPicPr>
            <p:cNvPr id="7" name="Imagen 6" descr="Dibujo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E8757A83-0A55-5157-8F48-8269B120F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586" y="29540"/>
              <a:ext cx="1813214" cy="702920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144E59-4416-48D3-F51E-E65BFCDFAE49}"/>
              </a:ext>
            </a:extLst>
          </p:cNvPr>
          <p:cNvSpPr txBox="1"/>
          <p:nvPr/>
        </p:nvSpPr>
        <p:spPr>
          <a:xfrm>
            <a:off x="0" y="762000"/>
            <a:ext cx="12192000" cy="464331"/>
          </a:xfrm>
          <a:prstGeom prst="rect">
            <a:avLst/>
          </a:prstGeom>
          <a:solidFill>
            <a:srgbClr val="5CB0FF"/>
          </a:solidFill>
        </p:spPr>
        <p:txBody>
          <a:bodyPr wrap="square" lIns="288000" tIns="108000" rIns="0" bIns="108000" rtlCol="0">
            <a:spAutoFit/>
          </a:bodyPr>
          <a:lstStyle/>
          <a:p>
            <a:r>
              <a:rPr lang="es-ES" sz="1600" b="1" i="1" dirty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rPr>
              <a:t>El reto. Características de la solución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F7D0EDB-EB78-D9C0-AA35-283C32BC0CFD}"/>
              </a:ext>
            </a:extLst>
          </p:cNvPr>
          <p:cNvSpPr txBox="1"/>
          <p:nvPr/>
        </p:nvSpPr>
        <p:spPr>
          <a:xfrm>
            <a:off x="304800" y="242501"/>
            <a:ext cx="793711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GRUPO SAMPOL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69D068-1743-E55E-4C3F-F1CF6FA76A35}"/>
              </a:ext>
            </a:extLst>
          </p:cNvPr>
          <p:cNvSpPr txBox="1"/>
          <p:nvPr/>
        </p:nvSpPr>
        <p:spPr>
          <a:xfrm>
            <a:off x="462768" y="1870004"/>
            <a:ext cx="2235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038860" algn="l"/>
              </a:tabLst>
            </a:pPr>
            <a:r>
              <a:rPr lang="es-ES" sz="2400" b="1" dirty="0">
                <a:solidFill>
                  <a:srgbClr val="005CB9"/>
                </a:solidFill>
                <a:effectLst/>
                <a:ea typeface="Calibri" panose="020F0502020204030204" pitchFamily="34" charset="0"/>
              </a:rPr>
              <a:t>Características para la solución</a:t>
            </a:r>
            <a:endParaRPr lang="es-ES" sz="2400" dirty="0">
              <a:solidFill>
                <a:srgbClr val="005CB9"/>
              </a:solidFill>
              <a:effectLst/>
              <a:ea typeface="Calibri" panose="020F0502020204030204" pitchFamily="34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DFEC05F-F101-EC20-49E9-8C47255F923F}"/>
              </a:ext>
            </a:extLst>
          </p:cNvPr>
          <p:cNvGrpSpPr/>
          <p:nvPr/>
        </p:nvGrpSpPr>
        <p:grpSpPr>
          <a:xfrm>
            <a:off x="3252797" y="1111801"/>
            <a:ext cx="3748261" cy="2347402"/>
            <a:chOff x="7332991" y="691058"/>
            <a:chExt cx="3748261" cy="2347402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11282A40-BF46-1453-AB02-32183B83A41F}"/>
                </a:ext>
              </a:extLst>
            </p:cNvPr>
            <p:cNvSpPr txBox="1"/>
            <p:nvPr/>
          </p:nvSpPr>
          <p:spPr>
            <a:xfrm>
              <a:off x="7332991" y="691058"/>
              <a:ext cx="1175471" cy="1631216"/>
            </a:xfrm>
            <a:prstGeom prst="rect">
              <a:avLst/>
            </a:prstGeom>
            <a:noFill/>
          </p:spPr>
          <p:txBody>
            <a:bodyPr wrap="none" lIns="90000" rtlCol="0" anchor="ctr" anchorCtr="0">
              <a:spAutoFit/>
            </a:bodyPr>
            <a:lstStyle/>
            <a:p>
              <a:pPr algn="ctr"/>
              <a:r>
                <a:rPr lang="es-ES" sz="10000" b="1" dirty="0">
                  <a:solidFill>
                    <a:srgbClr val="005CB9"/>
                  </a:solidFill>
                  <a:latin typeface="+mj-lt"/>
                  <a:cs typeface="Calibri" panose="020F0502020204030204" pitchFamily="34" charset="0"/>
                </a:rPr>
                <a:t>1.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B35BF0EE-2178-4C57-7A60-D4FA3D569D90}"/>
                </a:ext>
              </a:extLst>
            </p:cNvPr>
            <p:cNvSpPr txBox="1"/>
            <p:nvPr/>
          </p:nvSpPr>
          <p:spPr>
            <a:xfrm>
              <a:off x="7439017" y="2084353"/>
              <a:ext cx="36422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rgbClr val="0061A8"/>
                  </a:solidFill>
                  <a:effectLst/>
                  <a:latin typeface="+mj-lt"/>
                  <a:ea typeface="Calibri" panose="020F0502020204030204" pitchFamily="34" charset="0"/>
                </a:rPr>
                <a:t>USER FRIENDLY</a:t>
              </a:r>
            </a:p>
            <a:p>
              <a:endParaRPr lang="es-ES" sz="8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endParaRPr>
            </a:p>
            <a:p>
              <a:r>
                <a:rPr lang="es-ES" sz="1600" dirty="0" err="1">
                  <a:solidFill>
                    <a:srgbClr val="000000"/>
                  </a:solidFill>
                  <a:effectLst/>
                  <a:latin typeface="+mj-lt"/>
                  <a:ea typeface="Calibri" panose="020F0502020204030204" pitchFamily="34" charset="0"/>
                </a:rPr>
                <a:t>Dashboard</a:t>
              </a:r>
              <a:r>
                <a:rPr lang="es-ES" sz="1600" dirty="0">
                  <a:solidFill>
                    <a:srgbClr val="000000"/>
                  </a:solidFill>
                  <a:effectLst/>
                  <a:latin typeface="+mj-lt"/>
                  <a:ea typeface="Calibri" panose="020F0502020204030204" pitchFamily="34" charset="0"/>
                </a:rPr>
                <a:t> visual</a:t>
              </a:r>
              <a:br>
                <a:rPr lang="es-ES" sz="1600" dirty="0">
                  <a:solidFill>
                    <a:srgbClr val="000000"/>
                  </a:solidFill>
                  <a:effectLst/>
                  <a:latin typeface="+mj-lt"/>
                  <a:ea typeface="Calibri" panose="020F0502020204030204" pitchFamily="34" charset="0"/>
                </a:rPr>
              </a:br>
              <a:r>
                <a:rPr lang="es-ES" sz="1600" dirty="0">
                  <a:solidFill>
                    <a:srgbClr val="000000"/>
                  </a:solidFill>
                  <a:effectLst/>
                  <a:latin typeface="+mj-lt"/>
                  <a:ea typeface="Calibri" panose="020F0502020204030204" pitchFamily="34" charset="0"/>
                </a:rPr>
                <a:t>y comprensible.</a:t>
              </a: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D62157A-533A-3D2D-E97F-026BB7980187}"/>
              </a:ext>
            </a:extLst>
          </p:cNvPr>
          <p:cNvGrpSpPr/>
          <p:nvPr/>
        </p:nvGrpSpPr>
        <p:grpSpPr>
          <a:xfrm>
            <a:off x="3252797" y="3486644"/>
            <a:ext cx="3693260" cy="2347402"/>
            <a:chOff x="7458518" y="3489991"/>
            <a:chExt cx="3693260" cy="2347402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369D8129-F51D-51E3-8409-F324BD6CAD9F}"/>
                </a:ext>
              </a:extLst>
            </p:cNvPr>
            <p:cNvSpPr txBox="1"/>
            <p:nvPr/>
          </p:nvSpPr>
          <p:spPr>
            <a:xfrm>
              <a:off x="7458518" y="3489991"/>
              <a:ext cx="1175471" cy="1631216"/>
            </a:xfrm>
            <a:prstGeom prst="rect">
              <a:avLst/>
            </a:prstGeom>
            <a:noFill/>
          </p:spPr>
          <p:txBody>
            <a:bodyPr wrap="none" lIns="90000" rtlCol="0" anchor="ctr" anchorCtr="0">
              <a:spAutoFit/>
            </a:bodyPr>
            <a:lstStyle/>
            <a:p>
              <a:pPr algn="ctr"/>
              <a:r>
                <a:rPr lang="es-ES" sz="10000" b="1" dirty="0">
                  <a:solidFill>
                    <a:srgbClr val="005CB9"/>
                  </a:solidFill>
                  <a:latin typeface="+mj-lt"/>
                  <a:cs typeface="Calibri" panose="020F0502020204030204" pitchFamily="34" charset="0"/>
                </a:rPr>
                <a:t>2.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52C51470-6921-CCFC-A4AD-F91485AA820F}"/>
                </a:ext>
              </a:extLst>
            </p:cNvPr>
            <p:cNvSpPr txBox="1"/>
            <p:nvPr/>
          </p:nvSpPr>
          <p:spPr>
            <a:xfrm>
              <a:off x="7564545" y="4883286"/>
              <a:ext cx="35872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b="1" dirty="0">
                  <a:solidFill>
                    <a:srgbClr val="0061A8"/>
                  </a:solidFill>
                  <a:effectLst/>
                  <a:latin typeface="+mj-lt"/>
                  <a:ea typeface="Calibri" panose="020F0502020204030204" pitchFamily="34" charset="0"/>
                </a:rPr>
                <a:t>CUSTOMIZABLE</a:t>
              </a:r>
            </a:p>
            <a:p>
              <a:endParaRPr lang="es-ES" sz="8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endParaRPr>
            </a:p>
            <a:p>
              <a:r>
                <a:rPr lang="es-ES" sz="1600" dirty="0">
                  <a:solidFill>
                    <a:srgbClr val="000000"/>
                  </a:solidFill>
                  <a:effectLst/>
                  <a:latin typeface="+mj-lt"/>
                  <a:ea typeface="Calibri" panose="020F0502020204030204" pitchFamily="34" charset="0"/>
                </a:rPr>
                <a:t>Software de código abierto</a:t>
              </a:r>
              <a:br>
                <a:rPr lang="es-ES" sz="1600" dirty="0">
                  <a:solidFill>
                    <a:srgbClr val="000000"/>
                  </a:solidFill>
                  <a:effectLst/>
                  <a:latin typeface="+mj-lt"/>
                  <a:ea typeface="Calibri" panose="020F0502020204030204" pitchFamily="34" charset="0"/>
                </a:rPr>
              </a:br>
              <a:r>
                <a:rPr lang="es-ES" sz="1600" dirty="0">
                  <a:solidFill>
                    <a:srgbClr val="000000"/>
                  </a:solidFill>
                  <a:effectLst/>
                  <a:latin typeface="+mj-lt"/>
                  <a:ea typeface="Calibri" panose="020F0502020204030204" pitchFamily="34" charset="0"/>
                </a:rPr>
                <a:t>ágil y adaptable.</a:t>
              </a:r>
            </a:p>
          </p:txBody>
        </p:sp>
      </p:grp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08FC9032-3D5A-4148-6090-7F5360855FC4}"/>
              </a:ext>
            </a:extLst>
          </p:cNvPr>
          <p:cNvCxnSpPr>
            <a:cxnSpLocks/>
          </p:cNvCxnSpPr>
          <p:nvPr/>
        </p:nvCxnSpPr>
        <p:spPr>
          <a:xfrm>
            <a:off x="2958627" y="1226672"/>
            <a:ext cx="0" cy="52182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A03AEBA-DE30-DDA6-57CC-3EF43F915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18" y="2373130"/>
            <a:ext cx="5876166" cy="29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67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4964</TotalTime>
  <Words>394</Words>
  <Application>Microsoft Office PowerPoint</Application>
  <PresentationFormat>Panorámica</PresentationFormat>
  <Paragraphs>106</Paragraphs>
  <Slides>12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Alfredo Boronat Moreiro</dc:creator>
  <cp:lastModifiedBy>Guillem Cota Busquets</cp:lastModifiedBy>
  <cp:revision>604</cp:revision>
  <dcterms:created xsi:type="dcterms:W3CDTF">2020-04-04T07:41:23Z</dcterms:created>
  <dcterms:modified xsi:type="dcterms:W3CDTF">2023-11-13T11:38:46Z</dcterms:modified>
</cp:coreProperties>
</file>